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394" r:id="rId3"/>
    <p:sldId id="374" r:id="rId4"/>
    <p:sldId id="376" r:id="rId5"/>
    <p:sldId id="396" r:id="rId6"/>
    <p:sldId id="398" r:id="rId7"/>
    <p:sldId id="382" r:id="rId8"/>
    <p:sldId id="427" r:id="rId9"/>
    <p:sldId id="426" r:id="rId10"/>
    <p:sldId id="400" r:id="rId11"/>
    <p:sldId id="313" r:id="rId12"/>
    <p:sldId id="401" r:id="rId13"/>
    <p:sldId id="359" r:id="rId14"/>
    <p:sldId id="384" r:id="rId15"/>
    <p:sldId id="428" r:id="rId16"/>
    <p:sldId id="429" r:id="rId17"/>
    <p:sldId id="431" r:id="rId18"/>
    <p:sldId id="430" r:id="rId19"/>
    <p:sldId id="433" r:id="rId20"/>
    <p:sldId id="434" r:id="rId21"/>
    <p:sldId id="437" r:id="rId22"/>
    <p:sldId id="438" r:id="rId23"/>
    <p:sldId id="387" r:id="rId24"/>
    <p:sldId id="386" r:id="rId25"/>
    <p:sldId id="399" r:id="rId26"/>
    <p:sldId id="388" r:id="rId27"/>
    <p:sldId id="389" r:id="rId28"/>
    <p:sldId id="415" r:id="rId29"/>
    <p:sldId id="417" r:id="rId30"/>
    <p:sldId id="418" r:id="rId31"/>
    <p:sldId id="419" r:id="rId32"/>
    <p:sldId id="420" r:id="rId33"/>
    <p:sldId id="421" r:id="rId34"/>
    <p:sldId id="422" r:id="rId35"/>
    <p:sldId id="423" r:id="rId36"/>
    <p:sldId id="424" r:id="rId37"/>
    <p:sldId id="425" r:id="rId38"/>
    <p:sldId id="416" r:id="rId39"/>
    <p:sldId id="390" r:id="rId40"/>
    <p:sldId id="391" r:id="rId41"/>
    <p:sldId id="404" r:id="rId42"/>
    <p:sldId id="405" r:id="rId43"/>
    <p:sldId id="435" r:id="rId44"/>
    <p:sldId id="412" r:id="rId45"/>
    <p:sldId id="406" r:id="rId46"/>
    <p:sldId id="407" r:id="rId47"/>
    <p:sldId id="408" r:id="rId48"/>
    <p:sldId id="409" r:id="rId49"/>
    <p:sldId id="410" r:id="rId50"/>
    <p:sldId id="411" r:id="rId51"/>
    <p:sldId id="436" r:id="rId52"/>
    <p:sldId id="413" r:id="rId53"/>
    <p:sldId id="403" r:id="rId54"/>
  </p:sldIdLst>
  <p:sldSz cx="12192000" cy="6858000"/>
  <p:notesSz cx="9866313" cy="67357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85F4"/>
    <a:srgbClr val="F89745"/>
    <a:srgbClr val="9BBB59"/>
    <a:srgbClr val="759042"/>
    <a:srgbClr val="F8B26C"/>
    <a:srgbClr val="FFFD78"/>
    <a:srgbClr val="A0CCEE"/>
    <a:srgbClr val="B4C2CA"/>
    <a:srgbClr val="B6D7E4"/>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40"/>
    <p:restoredTop sz="88596"/>
  </p:normalViewPr>
  <p:slideViewPr>
    <p:cSldViewPr>
      <p:cViewPr varScale="1">
        <p:scale>
          <a:sx n="104" d="100"/>
          <a:sy n="104" d="100"/>
        </p:scale>
        <p:origin x="1520" y="208"/>
      </p:cViewPr>
      <p:guideLst>
        <p:guide orient="horz" pos="2160"/>
        <p:guide pos="3840"/>
      </p:guideLst>
    </p:cSldViewPr>
  </p:slideViewPr>
  <p:notesTextViewPr>
    <p:cViewPr>
      <p:scale>
        <a:sx n="100" d="100"/>
        <a:sy n="100" d="100"/>
      </p:scale>
      <p:origin x="0" y="0"/>
    </p:cViewPr>
  </p:notesTextViewPr>
  <p:notesViewPr>
    <p:cSldViewPr>
      <p:cViewPr varScale="1">
        <p:scale>
          <a:sx n="145" d="100"/>
          <a:sy n="145" d="100"/>
        </p:scale>
        <p:origin x="319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1" y="1"/>
            <a:ext cx="4276255" cy="33705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5587733" y="1"/>
            <a:ext cx="4276254" cy="337059"/>
          </a:xfrm>
          <a:prstGeom prst="rect">
            <a:avLst/>
          </a:prstGeom>
        </p:spPr>
        <p:txBody>
          <a:bodyPr vert="horz" lIns="91440" tIns="45720" rIns="91440" bIns="45720" rtlCol="0"/>
          <a:lstStyle>
            <a:lvl1pPr algn="r">
              <a:defRPr sz="1200"/>
            </a:lvl1pPr>
          </a:lstStyle>
          <a:p>
            <a:fld id="{20413663-0F19-4DDE-953E-3BC6F58F94C2}" type="datetimeFigureOut">
              <a:rPr kumimoji="1" lang="ja-JP" altLang="en-US" smtClean="0"/>
              <a:t>2024/6/27</a:t>
            </a:fld>
            <a:endParaRPr kumimoji="1" lang="ja-JP" altLang="en-US"/>
          </a:p>
        </p:txBody>
      </p:sp>
      <p:sp>
        <p:nvSpPr>
          <p:cNvPr id="4" name="スライド イメージ プレースホルダ 3"/>
          <p:cNvSpPr>
            <a:spLocks noGrp="1" noRot="1" noChangeAspect="1"/>
          </p:cNvSpPr>
          <p:nvPr>
            <p:ph type="sldImg" idx="2"/>
          </p:nvPr>
        </p:nvSpPr>
        <p:spPr>
          <a:xfrm>
            <a:off x="2687638" y="504825"/>
            <a:ext cx="4491037" cy="25273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985934" y="3199352"/>
            <a:ext cx="7894446" cy="3031364"/>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1" y="6397620"/>
            <a:ext cx="4276255" cy="337059"/>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5587733" y="6397620"/>
            <a:ext cx="4276254" cy="337059"/>
          </a:xfrm>
          <a:prstGeom prst="rect">
            <a:avLst/>
          </a:prstGeom>
        </p:spPr>
        <p:txBody>
          <a:bodyPr vert="horz" lIns="91440" tIns="45720" rIns="91440" bIns="45720" rtlCol="0" anchor="b"/>
          <a:lstStyle>
            <a:lvl1pPr algn="r">
              <a:defRPr sz="1200"/>
            </a:lvl1pPr>
          </a:lstStyle>
          <a:p>
            <a:fld id="{97760F91-D41D-488C-950C-F121D6BE907D}"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687638" y="504825"/>
            <a:ext cx="4491037" cy="2527300"/>
          </a:xfrm>
        </p:spPr>
      </p:sp>
      <p:sp>
        <p:nvSpPr>
          <p:cNvPr id="3" name="ノート プレースホルダー 2"/>
          <p:cNvSpPr>
            <a:spLocks noGrp="1"/>
          </p:cNvSpPr>
          <p:nvPr>
            <p:ph type="body" idx="1"/>
          </p:nvPr>
        </p:nvSpPr>
        <p:spPr/>
        <p:txBody>
          <a:bodyPr/>
          <a:lstStyle/>
          <a:p>
            <a:pPr marL="228600" indent="-228600">
              <a:buAutoNum type="arabicPeriod"/>
            </a:pPr>
            <a:endParaRPr kumimoji="1" lang="en-US" altLang="ja-JP" dirty="0"/>
          </a:p>
        </p:txBody>
      </p:sp>
      <p:sp>
        <p:nvSpPr>
          <p:cNvPr id="4" name="スライド番号プレースホルダー 3"/>
          <p:cNvSpPr>
            <a:spLocks noGrp="1"/>
          </p:cNvSpPr>
          <p:nvPr>
            <p:ph type="sldNum" sz="quarter" idx="5"/>
          </p:nvPr>
        </p:nvSpPr>
        <p:spPr/>
        <p:txBody>
          <a:bodyPr/>
          <a:lstStyle/>
          <a:p>
            <a:fld id="{97760F91-D41D-488C-950C-F121D6BE907D}" type="slidenum">
              <a:rPr kumimoji="1" lang="ja-JP" altLang="en-US" smtClean="0"/>
              <a:t>1</a:t>
            </a:fld>
            <a:endParaRPr kumimoji="1" lang="ja-JP" altLang="en-US"/>
          </a:p>
        </p:txBody>
      </p:sp>
    </p:spTree>
    <p:extLst>
      <p:ext uri="{BB962C8B-B14F-4D97-AF65-F5344CB8AC3E}">
        <p14:creationId xmlns:p14="http://schemas.microsoft.com/office/powerpoint/2010/main" val="2715884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10</a:t>
            </a:fld>
            <a:endParaRPr kumimoji="1" lang="ja-JP" altLang="en-US"/>
          </a:p>
        </p:txBody>
      </p:sp>
    </p:spTree>
    <p:extLst>
      <p:ext uri="{BB962C8B-B14F-4D97-AF65-F5344CB8AC3E}">
        <p14:creationId xmlns:p14="http://schemas.microsoft.com/office/powerpoint/2010/main" val="581016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training and decoding process are the same with SelfSeg.</a:t>
            </a:r>
            <a:endParaRPr kumimoji="1" lang="zh-CN" altLang="en-US"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11</a:t>
            </a:fld>
            <a:endParaRPr kumimoji="1" lang="ja-JP" altLang="en-US"/>
          </a:p>
        </p:txBody>
      </p:sp>
    </p:spTree>
    <p:extLst>
      <p:ext uri="{BB962C8B-B14F-4D97-AF65-F5344CB8AC3E}">
        <p14:creationId xmlns:p14="http://schemas.microsoft.com/office/powerpoint/2010/main" val="3598945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12</a:t>
            </a:fld>
            <a:endParaRPr kumimoji="1" lang="ja-JP" altLang="en-US"/>
          </a:p>
        </p:txBody>
      </p:sp>
    </p:spTree>
    <p:extLst>
      <p:ext uri="{BB962C8B-B14F-4D97-AF65-F5344CB8AC3E}">
        <p14:creationId xmlns:p14="http://schemas.microsoft.com/office/powerpoint/2010/main" val="2887577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81350-02B6-9627-EF3C-297ECD6A2B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C6ADEF-EAF3-B6E1-55C7-3C4BAA369DB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15AE33D-3857-16D9-ECFB-29C7BB588435}"/>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3ED4C44B-A791-990F-EB24-3CC422EEA268}"/>
              </a:ext>
            </a:extLst>
          </p:cNvPr>
          <p:cNvSpPr>
            <a:spLocks noGrp="1"/>
          </p:cNvSpPr>
          <p:nvPr>
            <p:ph type="sldNum" sz="quarter" idx="5"/>
          </p:nvPr>
        </p:nvSpPr>
        <p:spPr/>
        <p:txBody>
          <a:bodyPr/>
          <a:lstStyle/>
          <a:p>
            <a:fld id="{97760F91-D41D-488C-950C-F121D6BE907D}" type="slidenum">
              <a:rPr kumimoji="1" lang="ja-JP" altLang="en-US" smtClean="0"/>
              <a:t>13</a:t>
            </a:fld>
            <a:endParaRPr kumimoji="1" lang="ja-JP" altLang="en-US"/>
          </a:p>
        </p:txBody>
      </p:sp>
    </p:spTree>
    <p:extLst>
      <p:ext uri="{BB962C8B-B14F-4D97-AF65-F5344CB8AC3E}">
        <p14:creationId xmlns:p14="http://schemas.microsoft.com/office/powerpoint/2010/main" val="1847040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14</a:t>
            </a:fld>
            <a:endParaRPr kumimoji="1" lang="ja-JP" altLang="en-US"/>
          </a:p>
        </p:txBody>
      </p:sp>
    </p:spTree>
    <p:extLst>
      <p:ext uri="{BB962C8B-B14F-4D97-AF65-F5344CB8AC3E}">
        <p14:creationId xmlns:p14="http://schemas.microsoft.com/office/powerpoint/2010/main" val="3899394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15</a:t>
            </a:fld>
            <a:endParaRPr kumimoji="1" lang="ja-JP" altLang="en-US"/>
          </a:p>
        </p:txBody>
      </p:sp>
    </p:spTree>
    <p:extLst>
      <p:ext uri="{BB962C8B-B14F-4D97-AF65-F5344CB8AC3E}">
        <p14:creationId xmlns:p14="http://schemas.microsoft.com/office/powerpoint/2010/main" val="4020504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16</a:t>
            </a:fld>
            <a:endParaRPr kumimoji="1" lang="ja-JP" altLang="en-US"/>
          </a:p>
        </p:txBody>
      </p:sp>
    </p:spTree>
    <p:extLst>
      <p:ext uri="{BB962C8B-B14F-4D97-AF65-F5344CB8AC3E}">
        <p14:creationId xmlns:p14="http://schemas.microsoft.com/office/powerpoint/2010/main" val="3542585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17</a:t>
            </a:fld>
            <a:endParaRPr kumimoji="1" lang="ja-JP" altLang="en-US"/>
          </a:p>
        </p:txBody>
      </p:sp>
    </p:spTree>
    <p:extLst>
      <p:ext uri="{BB962C8B-B14F-4D97-AF65-F5344CB8AC3E}">
        <p14:creationId xmlns:p14="http://schemas.microsoft.com/office/powerpoint/2010/main" val="4208347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18</a:t>
            </a:fld>
            <a:endParaRPr kumimoji="1" lang="ja-JP" altLang="en-US"/>
          </a:p>
        </p:txBody>
      </p:sp>
    </p:spTree>
    <p:extLst>
      <p:ext uri="{BB962C8B-B14F-4D97-AF65-F5344CB8AC3E}">
        <p14:creationId xmlns:p14="http://schemas.microsoft.com/office/powerpoint/2010/main" val="2833430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19</a:t>
            </a:fld>
            <a:endParaRPr kumimoji="1" lang="ja-JP" altLang="en-US"/>
          </a:p>
        </p:txBody>
      </p:sp>
    </p:spTree>
    <p:extLst>
      <p:ext uri="{BB962C8B-B14F-4D97-AF65-F5344CB8AC3E}">
        <p14:creationId xmlns:p14="http://schemas.microsoft.com/office/powerpoint/2010/main" val="3850345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2</a:t>
            </a:fld>
            <a:endParaRPr kumimoji="1" lang="ja-JP" altLang="en-US"/>
          </a:p>
        </p:txBody>
      </p:sp>
    </p:spTree>
    <p:extLst>
      <p:ext uri="{BB962C8B-B14F-4D97-AF65-F5344CB8AC3E}">
        <p14:creationId xmlns:p14="http://schemas.microsoft.com/office/powerpoint/2010/main" val="362844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20</a:t>
            </a:fld>
            <a:endParaRPr kumimoji="1" lang="ja-JP" altLang="en-US"/>
          </a:p>
        </p:txBody>
      </p:sp>
    </p:spTree>
    <p:extLst>
      <p:ext uri="{BB962C8B-B14F-4D97-AF65-F5344CB8AC3E}">
        <p14:creationId xmlns:p14="http://schemas.microsoft.com/office/powerpoint/2010/main" val="294653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21</a:t>
            </a:fld>
            <a:endParaRPr kumimoji="1" lang="ja-JP" altLang="en-US"/>
          </a:p>
        </p:txBody>
      </p:sp>
    </p:spTree>
    <p:extLst>
      <p:ext uri="{BB962C8B-B14F-4D97-AF65-F5344CB8AC3E}">
        <p14:creationId xmlns:p14="http://schemas.microsoft.com/office/powerpoint/2010/main" val="2957547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22</a:t>
            </a:fld>
            <a:endParaRPr kumimoji="1" lang="ja-JP" altLang="en-US"/>
          </a:p>
        </p:txBody>
      </p:sp>
    </p:spTree>
    <p:extLst>
      <p:ext uri="{BB962C8B-B14F-4D97-AF65-F5344CB8AC3E}">
        <p14:creationId xmlns:p14="http://schemas.microsoft.com/office/powerpoint/2010/main" val="199714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23</a:t>
            </a:fld>
            <a:endParaRPr kumimoji="1" lang="ja-JP" altLang="en-US"/>
          </a:p>
        </p:txBody>
      </p:sp>
    </p:spTree>
    <p:extLst>
      <p:ext uri="{BB962C8B-B14F-4D97-AF65-F5344CB8AC3E}">
        <p14:creationId xmlns:p14="http://schemas.microsoft.com/office/powerpoint/2010/main" val="1659834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24</a:t>
            </a:fld>
            <a:endParaRPr kumimoji="1" lang="ja-JP" altLang="en-US"/>
          </a:p>
        </p:txBody>
      </p:sp>
    </p:spTree>
    <p:extLst>
      <p:ext uri="{BB962C8B-B14F-4D97-AF65-F5344CB8AC3E}">
        <p14:creationId xmlns:p14="http://schemas.microsoft.com/office/powerpoint/2010/main" val="696984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25</a:t>
            </a:fld>
            <a:endParaRPr kumimoji="1" lang="ja-JP" altLang="en-US"/>
          </a:p>
        </p:txBody>
      </p:sp>
    </p:spTree>
    <p:extLst>
      <p:ext uri="{BB962C8B-B14F-4D97-AF65-F5344CB8AC3E}">
        <p14:creationId xmlns:p14="http://schemas.microsoft.com/office/powerpoint/2010/main" val="4189637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687638" y="504825"/>
            <a:ext cx="4491037" cy="2527300"/>
          </a:xfrm>
        </p:spPr>
      </p:sp>
      <p:sp>
        <p:nvSpPr>
          <p:cNvPr id="3" name="ノート プレースホルダー 2"/>
          <p:cNvSpPr>
            <a:spLocks noGrp="1"/>
          </p:cNvSpPr>
          <p:nvPr>
            <p:ph type="body" idx="1"/>
          </p:nvPr>
        </p:nvSpPr>
        <p:spPr/>
        <p:txBody>
          <a:bodyPr/>
          <a:lstStyle/>
          <a:p>
            <a:pPr marL="228600" indent="-228600">
              <a:buAutoNum type="arabicPeriod"/>
            </a:pPr>
            <a:endParaRPr kumimoji="1" lang="en-US" altLang="ja-JP" dirty="0"/>
          </a:p>
        </p:txBody>
      </p:sp>
      <p:sp>
        <p:nvSpPr>
          <p:cNvPr id="4" name="スライド番号プレースホルダー 3"/>
          <p:cNvSpPr>
            <a:spLocks noGrp="1"/>
          </p:cNvSpPr>
          <p:nvPr>
            <p:ph type="sldNum" sz="quarter" idx="5"/>
          </p:nvPr>
        </p:nvSpPr>
        <p:spPr/>
        <p:txBody>
          <a:bodyPr/>
          <a:lstStyle/>
          <a:p>
            <a:fld id="{97760F91-D41D-488C-950C-F121D6BE907D}" type="slidenum">
              <a:rPr kumimoji="1" lang="ja-JP" altLang="en-US" smtClean="0"/>
              <a:t>26</a:t>
            </a:fld>
            <a:endParaRPr kumimoji="1" lang="ja-JP" altLang="en-US"/>
          </a:p>
        </p:txBody>
      </p:sp>
    </p:spTree>
    <p:extLst>
      <p:ext uri="{BB962C8B-B14F-4D97-AF65-F5344CB8AC3E}">
        <p14:creationId xmlns:p14="http://schemas.microsoft.com/office/powerpoint/2010/main" val="2921636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 figure showing this</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27</a:t>
            </a:fld>
            <a:endParaRPr kumimoji="1" lang="ja-JP" altLang="en-US"/>
          </a:p>
        </p:txBody>
      </p:sp>
    </p:spTree>
    <p:extLst>
      <p:ext uri="{BB962C8B-B14F-4D97-AF65-F5344CB8AC3E}">
        <p14:creationId xmlns:p14="http://schemas.microsoft.com/office/powerpoint/2010/main" val="1526596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 figure showing this</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28</a:t>
            </a:fld>
            <a:endParaRPr kumimoji="1" lang="ja-JP" altLang="en-US"/>
          </a:p>
        </p:txBody>
      </p:sp>
    </p:spTree>
    <p:extLst>
      <p:ext uri="{BB962C8B-B14F-4D97-AF65-F5344CB8AC3E}">
        <p14:creationId xmlns:p14="http://schemas.microsoft.com/office/powerpoint/2010/main" val="4130463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 figure showing this</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29</a:t>
            </a:fld>
            <a:endParaRPr kumimoji="1" lang="ja-JP" altLang="en-US"/>
          </a:p>
        </p:txBody>
      </p:sp>
    </p:spTree>
    <p:extLst>
      <p:ext uri="{BB962C8B-B14F-4D97-AF65-F5344CB8AC3E}">
        <p14:creationId xmlns:p14="http://schemas.microsoft.com/office/powerpoint/2010/main" val="639466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3</a:t>
            </a:fld>
            <a:endParaRPr kumimoji="1" lang="ja-JP" altLang="en-US"/>
          </a:p>
        </p:txBody>
      </p:sp>
    </p:spTree>
    <p:extLst>
      <p:ext uri="{BB962C8B-B14F-4D97-AF65-F5344CB8AC3E}">
        <p14:creationId xmlns:p14="http://schemas.microsoft.com/office/powerpoint/2010/main" val="5127604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 figure showing this</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30</a:t>
            </a:fld>
            <a:endParaRPr kumimoji="1" lang="ja-JP" altLang="en-US"/>
          </a:p>
        </p:txBody>
      </p:sp>
    </p:spTree>
    <p:extLst>
      <p:ext uri="{BB962C8B-B14F-4D97-AF65-F5344CB8AC3E}">
        <p14:creationId xmlns:p14="http://schemas.microsoft.com/office/powerpoint/2010/main" val="14166109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 figure showing this</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31</a:t>
            </a:fld>
            <a:endParaRPr kumimoji="1" lang="ja-JP" altLang="en-US"/>
          </a:p>
        </p:txBody>
      </p:sp>
    </p:spTree>
    <p:extLst>
      <p:ext uri="{BB962C8B-B14F-4D97-AF65-F5344CB8AC3E}">
        <p14:creationId xmlns:p14="http://schemas.microsoft.com/office/powerpoint/2010/main" val="5286583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 figure showing this</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32</a:t>
            </a:fld>
            <a:endParaRPr kumimoji="1" lang="ja-JP" altLang="en-US"/>
          </a:p>
        </p:txBody>
      </p:sp>
    </p:spTree>
    <p:extLst>
      <p:ext uri="{BB962C8B-B14F-4D97-AF65-F5344CB8AC3E}">
        <p14:creationId xmlns:p14="http://schemas.microsoft.com/office/powerpoint/2010/main" val="2145032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 figure showing this</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33</a:t>
            </a:fld>
            <a:endParaRPr kumimoji="1" lang="ja-JP" altLang="en-US"/>
          </a:p>
        </p:txBody>
      </p:sp>
    </p:spTree>
    <p:extLst>
      <p:ext uri="{BB962C8B-B14F-4D97-AF65-F5344CB8AC3E}">
        <p14:creationId xmlns:p14="http://schemas.microsoft.com/office/powerpoint/2010/main" val="26711164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 figure showing this</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34</a:t>
            </a:fld>
            <a:endParaRPr kumimoji="1" lang="ja-JP" altLang="en-US"/>
          </a:p>
        </p:txBody>
      </p:sp>
    </p:spTree>
    <p:extLst>
      <p:ext uri="{BB962C8B-B14F-4D97-AF65-F5344CB8AC3E}">
        <p14:creationId xmlns:p14="http://schemas.microsoft.com/office/powerpoint/2010/main" val="4073900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 figure showing this</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35</a:t>
            </a:fld>
            <a:endParaRPr kumimoji="1" lang="ja-JP" altLang="en-US"/>
          </a:p>
        </p:txBody>
      </p:sp>
    </p:spTree>
    <p:extLst>
      <p:ext uri="{BB962C8B-B14F-4D97-AF65-F5344CB8AC3E}">
        <p14:creationId xmlns:p14="http://schemas.microsoft.com/office/powerpoint/2010/main" val="35239355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 figure showing this</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36</a:t>
            </a:fld>
            <a:endParaRPr kumimoji="1" lang="ja-JP" altLang="en-US"/>
          </a:p>
        </p:txBody>
      </p:sp>
    </p:spTree>
    <p:extLst>
      <p:ext uri="{BB962C8B-B14F-4D97-AF65-F5344CB8AC3E}">
        <p14:creationId xmlns:p14="http://schemas.microsoft.com/office/powerpoint/2010/main" val="1714381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 figure showing this</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37</a:t>
            </a:fld>
            <a:endParaRPr kumimoji="1" lang="ja-JP" altLang="en-US"/>
          </a:p>
        </p:txBody>
      </p:sp>
    </p:spTree>
    <p:extLst>
      <p:ext uri="{BB962C8B-B14F-4D97-AF65-F5344CB8AC3E}">
        <p14:creationId xmlns:p14="http://schemas.microsoft.com/office/powerpoint/2010/main" val="1065135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38</a:t>
            </a:fld>
            <a:endParaRPr kumimoji="1" lang="ja-JP" altLang="en-US"/>
          </a:p>
        </p:txBody>
      </p:sp>
    </p:spTree>
    <p:extLst>
      <p:ext uri="{BB962C8B-B14F-4D97-AF65-F5344CB8AC3E}">
        <p14:creationId xmlns:p14="http://schemas.microsoft.com/office/powerpoint/2010/main" val="4206829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687638" y="504825"/>
            <a:ext cx="4491037" cy="2527300"/>
          </a:xfrm>
        </p:spPr>
      </p:sp>
      <p:sp>
        <p:nvSpPr>
          <p:cNvPr id="3" name="ノート プレースホルダー 2"/>
          <p:cNvSpPr>
            <a:spLocks noGrp="1"/>
          </p:cNvSpPr>
          <p:nvPr>
            <p:ph type="body" idx="1"/>
          </p:nvPr>
        </p:nvSpPr>
        <p:spPr/>
        <p:txBody>
          <a:bodyPr/>
          <a:lstStyle/>
          <a:p>
            <a:pPr marL="228600" indent="-228600">
              <a:buAutoNum type="arabicPeriod"/>
            </a:pPr>
            <a:endParaRPr kumimoji="1" lang="en-US" altLang="ja-JP" dirty="0"/>
          </a:p>
        </p:txBody>
      </p:sp>
      <p:sp>
        <p:nvSpPr>
          <p:cNvPr id="4" name="スライド番号プレースホルダー 3"/>
          <p:cNvSpPr>
            <a:spLocks noGrp="1"/>
          </p:cNvSpPr>
          <p:nvPr>
            <p:ph type="sldNum" sz="quarter" idx="5"/>
          </p:nvPr>
        </p:nvSpPr>
        <p:spPr/>
        <p:txBody>
          <a:bodyPr/>
          <a:lstStyle/>
          <a:p>
            <a:fld id="{97760F91-D41D-488C-950C-F121D6BE907D}" type="slidenum">
              <a:rPr kumimoji="1" lang="ja-JP" altLang="en-US" smtClean="0"/>
              <a:t>39</a:t>
            </a:fld>
            <a:endParaRPr kumimoji="1" lang="ja-JP" altLang="en-US"/>
          </a:p>
        </p:txBody>
      </p:sp>
    </p:spTree>
    <p:extLst>
      <p:ext uri="{BB962C8B-B14F-4D97-AF65-F5344CB8AC3E}">
        <p14:creationId xmlns:p14="http://schemas.microsoft.com/office/powerpoint/2010/main" val="952584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pkuseg</a:t>
            </a:r>
            <a:r>
              <a:rPr kumimoji="1" lang="en-US" altLang="zh-CN" dirty="0"/>
              <a:t>: https://</a:t>
            </a:r>
            <a:r>
              <a:rPr kumimoji="1" lang="en-US" altLang="zh-CN" dirty="0" err="1"/>
              <a:t>arxiv.org</a:t>
            </a:r>
            <a:r>
              <a:rPr kumimoji="1" lang="en-US" altLang="zh-CN" dirty="0"/>
              <a:t>/pdf/1906.11455</a:t>
            </a:r>
          </a:p>
          <a:p>
            <a:r>
              <a:rPr kumimoji="1" lang="en-US" altLang="zh-CN" dirty="0" err="1"/>
              <a:t>Jumanpp</a:t>
            </a:r>
            <a:r>
              <a:rPr kumimoji="1" lang="en-US" altLang="zh-CN" dirty="0"/>
              <a:t> </a:t>
            </a:r>
            <a:r>
              <a:rPr kumimoji="1" lang="en-US" altLang="zh-CN" dirty="0" err="1"/>
              <a:t>Mecab</a:t>
            </a:r>
            <a:r>
              <a:rPr kumimoji="1" lang="en-US" altLang="zh-CN" dirty="0"/>
              <a:t> </a:t>
            </a:r>
            <a:r>
              <a:rPr kumimoji="1" lang="en-US" altLang="zh-CN" dirty="0" err="1"/>
              <a:t>etc</a:t>
            </a:r>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4</a:t>
            </a:fld>
            <a:endParaRPr kumimoji="1" lang="ja-JP" altLang="en-US"/>
          </a:p>
        </p:txBody>
      </p:sp>
    </p:spTree>
    <p:extLst>
      <p:ext uri="{BB962C8B-B14F-4D97-AF65-F5344CB8AC3E}">
        <p14:creationId xmlns:p14="http://schemas.microsoft.com/office/powerpoint/2010/main" val="34205911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 figure showing this</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40</a:t>
            </a:fld>
            <a:endParaRPr kumimoji="1" lang="ja-JP" altLang="en-US"/>
          </a:p>
        </p:txBody>
      </p:sp>
    </p:spTree>
    <p:extLst>
      <p:ext uri="{BB962C8B-B14F-4D97-AF65-F5344CB8AC3E}">
        <p14:creationId xmlns:p14="http://schemas.microsoft.com/office/powerpoint/2010/main" val="16014268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 figure showing this</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41</a:t>
            </a:fld>
            <a:endParaRPr kumimoji="1" lang="ja-JP" altLang="en-US"/>
          </a:p>
        </p:txBody>
      </p:sp>
    </p:spTree>
    <p:extLst>
      <p:ext uri="{BB962C8B-B14F-4D97-AF65-F5344CB8AC3E}">
        <p14:creationId xmlns:p14="http://schemas.microsoft.com/office/powerpoint/2010/main" val="41182497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 figure showing this</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42</a:t>
            </a:fld>
            <a:endParaRPr kumimoji="1" lang="ja-JP" altLang="en-US"/>
          </a:p>
        </p:txBody>
      </p:sp>
    </p:spTree>
    <p:extLst>
      <p:ext uri="{BB962C8B-B14F-4D97-AF65-F5344CB8AC3E}">
        <p14:creationId xmlns:p14="http://schemas.microsoft.com/office/powerpoint/2010/main" val="18970040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 figure showing this</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43</a:t>
            </a:fld>
            <a:endParaRPr kumimoji="1" lang="ja-JP" altLang="en-US"/>
          </a:p>
        </p:txBody>
      </p:sp>
    </p:spTree>
    <p:extLst>
      <p:ext uri="{BB962C8B-B14F-4D97-AF65-F5344CB8AC3E}">
        <p14:creationId xmlns:p14="http://schemas.microsoft.com/office/powerpoint/2010/main" val="3133692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lena-voita.github.io</a:t>
            </a:r>
            <a:r>
              <a:rPr kumimoji="1" lang="en-US" altLang="zh-CN" dirty="0"/>
              <a:t>/posts/acl19_context.html</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44</a:t>
            </a:fld>
            <a:endParaRPr kumimoji="1" lang="ja-JP" altLang="en-US"/>
          </a:p>
        </p:txBody>
      </p:sp>
    </p:spTree>
    <p:extLst>
      <p:ext uri="{BB962C8B-B14F-4D97-AF65-F5344CB8AC3E}">
        <p14:creationId xmlns:p14="http://schemas.microsoft.com/office/powerpoint/2010/main" val="33389013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 figure showing this</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45</a:t>
            </a:fld>
            <a:endParaRPr kumimoji="1" lang="ja-JP" altLang="en-US"/>
          </a:p>
        </p:txBody>
      </p:sp>
    </p:spTree>
    <p:extLst>
      <p:ext uri="{BB962C8B-B14F-4D97-AF65-F5344CB8AC3E}">
        <p14:creationId xmlns:p14="http://schemas.microsoft.com/office/powerpoint/2010/main" val="1124453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 figure showing this</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46</a:t>
            </a:fld>
            <a:endParaRPr kumimoji="1" lang="ja-JP" altLang="en-US"/>
          </a:p>
        </p:txBody>
      </p:sp>
    </p:spTree>
    <p:extLst>
      <p:ext uri="{BB962C8B-B14F-4D97-AF65-F5344CB8AC3E}">
        <p14:creationId xmlns:p14="http://schemas.microsoft.com/office/powerpoint/2010/main" val="9790503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lena-voita.github.io</a:t>
            </a:r>
            <a:r>
              <a:rPr kumimoji="1" lang="en-US" altLang="zh-CN" dirty="0"/>
              <a:t>/posts/acl19_context.html</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47</a:t>
            </a:fld>
            <a:endParaRPr kumimoji="1" lang="ja-JP" altLang="en-US"/>
          </a:p>
        </p:txBody>
      </p:sp>
    </p:spTree>
    <p:extLst>
      <p:ext uri="{BB962C8B-B14F-4D97-AF65-F5344CB8AC3E}">
        <p14:creationId xmlns:p14="http://schemas.microsoft.com/office/powerpoint/2010/main" val="40046257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lena-voita.github.io</a:t>
            </a:r>
            <a:r>
              <a:rPr kumimoji="1" lang="en-US" altLang="zh-CN" dirty="0"/>
              <a:t>/posts/acl19_context.html</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48</a:t>
            </a:fld>
            <a:endParaRPr kumimoji="1" lang="ja-JP" altLang="en-US"/>
          </a:p>
        </p:txBody>
      </p:sp>
    </p:spTree>
    <p:extLst>
      <p:ext uri="{BB962C8B-B14F-4D97-AF65-F5344CB8AC3E}">
        <p14:creationId xmlns:p14="http://schemas.microsoft.com/office/powerpoint/2010/main" val="2256476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lena-voita.github.io</a:t>
            </a:r>
            <a:r>
              <a:rPr kumimoji="1" lang="en-US" altLang="zh-CN" dirty="0"/>
              <a:t>/posts/acl19_context.html</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49</a:t>
            </a:fld>
            <a:endParaRPr kumimoji="1" lang="ja-JP" altLang="en-US"/>
          </a:p>
        </p:txBody>
      </p:sp>
    </p:spTree>
    <p:extLst>
      <p:ext uri="{BB962C8B-B14F-4D97-AF65-F5344CB8AC3E}">
        <p14:creationId xmlns:p14="http://schemas.microsoft.com/office/powerpoint/2010/main" val="273472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5</a:t>
            </a:fld>
            <a:endParaRPr kumimoji="1" lang="ja-JP" altLang="en-US"/>
          </a:p>
        </p:txBody>
      </p:sp>
    </p:spTree>
    <p:extLst>
      <p:ext uri="{BB962C8B-B14F-4D97-AF65-F5344CB8AC3E}">
        <p14:creationId xmlns:p14="http://schemas.microsoft.com/office/powerpoint/2010/main" val="887823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lena-voita.github.io</a:t>
            </a:r>
            <a:r>
              <a:rPr kumimoji="1" lang="en-US" altLang="zh-CN" dirty="0"/>
              <a:t>/posts/acl19_context.html</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50</a:t>
            </a:fld>
            <a:endParaRPr kumimoji="1" lang="ja-JP" altLang="en-US"/>
          </a:p>
        </p:txBody>
      </p:sp>
    </p:spTree>
    <p:extLst>
      <p:ext uri="{BB962C8B-B14F-4D97-AF65-F5344CB8AC3E}">
        <p14:creationId xmlns:p14="http://schemas.microsoft.com/office/powerpoint/2010/main" val="930434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lena-voita.github.io</a:t>
            </a:r>
            <a:r>
              <a:rPr kumimoji="1" lang="en-US" altLang="zh-CN" dirty="0"/>
              <a:t>/posts/acl19_context.html</a:t>
            </a:r>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51</a:t>
            </a:fld>
            <a:endParaRPr kumimoji="1" lang="ja-JP" altLang="en-US"/>
          </a:p>
        </p:txBody>
      </p:sp>
    </p:spTree>
    <p:extLst>
      <p:ext uri="{BB962C8B-B14F-4D97-AF65-F5344CB8AC3E}">
        <p14:creationId xmlns:p14="http://schemas.microsoft.com/office/powerpoint/2010/main" val="22299895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52</a:t>
            </a:fld>
            <a:endParaRPr kumimoji="1" lang="ja-JP" altLang="en-US"/>
          </a:p>
        </p:txBody>
      </p:sp>
    </p:spTree>
    <p:extLst>
      <p:ext uri="{BB962C8B-B14F-4D97-AF65-F5344CB8AC3E}">
        <p14:creationId xmlns:p14="http://schemas.microsoft.com/office/powerpoint/2010/main" val="37759095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53</a:t>
            </a:fld>
            <a:endParaRPr kumimoji="1" lang="ja-JP" altLang="en-US"/>
          </a:p>
        </p:txBody>
      </p:sp>
    </p:spTree>
    <p:extLst>
      <p:ext uri="{BB962C8B-B14F-4D97-AF65-F5344CB8AC3E}">
        <p14:creationId xmlns:p14="http://schemas.microsoft.com/office/powerpoint/2010/main" val="385105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6</a:t>
            </a:fld>
            <a:endParaRPr kumimoji="1" lang="ja-JP" altLang="en-US"/>
          </a:p>
        </p:txBody>
      </p:sp>
    </p:spTree>
    <p:extLst>
      <p:ext uri="{BB962C8B-B14F-4D97-AF65-F5344CB8AC3E}">
        <p14:creationId xmlns:p14="http://schemas.microsoft.com/office/powerpoint/2010/main" val="3283716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7</a:t>
            </a:fld>
            <a:endParaRPr kumimoji="1" lang="ja-JP" altLang="en-US"/>
          </a:p>
        </p:txBody>
      </p:sp>
    </p:spTree>
    <p:extLst>
      <p:ext uri="{BB962C8B-B14F-4D97-AF65-F5344CB8AC3E}">
        <p14:creationId xmlns:p14="http://schemas.microsoft.com/office/powerpoint/2010/main" val="3690206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8</a:t>
            </a:fld>
            <a:endParaRPr kumimoji="1" lang="ja-JP" altLang="en-US"/>
          </a:p>
        </p:txBody>
      </p:sp>
    </p:spTree>
    <p:extLst>
      <p:ext uri="{BB962C8B-B14F-4D97-AF65-F5344CB8AC3E}">
        <p14:creationId xmlns:p14="http://schemas.microsoft.com/office/powerpoint/2010/main" val="3086182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7760F91-D41D-488C-950C-F121D6BE907D}" type="slidenum">
              <a:rPr kumimoji="1" lang="ja-JP" altLang="en-US" smtClean="0"/>
              <a:t>9</a:t>
            </a:fld>
            <a:endParaRPr kumimoji="1" lang="ja-JP" altLang="en-US"/>
          </a:p>
        </p:txBody>
      </p:sp>
    </p:spTree>
    <p:extLst>
      <p:ext uri="{BB962C8B-B14F-4D97-AF65-F5344CB8AC3E}">
        <p14:creationId xmlns:p14="http://schemas.microsoft.com/office/powerpoint/2010/main" val="1643765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0" y="0"/>
            <a:ext cx="12192000" cy="836712"/>
          </a:xfrm>
        </p:spPr>
        <p:txBody>
          <a:bodyPr>
            <a:normAutofit/>
          </a:bodyPr>
          <a:lstStyle>
            <a:lvl1pPr>
              <a:defRPr sz="4000" b="1">
                <a:solidFill>
                  <a:schemeClr val="tx1"/>
                </a:solidFill>
                <a:latin typeface="Arial" panose="020B0604020202020204" pitchFamily="34" charset="0"/>
                <a:ea typeface="Meiryo" panose="020B0604030504040204" pitchFamily="34" charset="-128"/>
                <a:cs typeface="Arial" panose="020B0604020202020204" pitchFamily="34" charset="0"/>
              </a:defRPr>
            </a:lvl1pPr>
          </a:lstStyle>
          <a:p>
            <a:r>
              <a:rPr kumimoji="1" lang="ja-JP" altLang="en-US" dirty="0"/>
              <a:t>マスター タイトルの</a:t>
            </a:r>
            <a:r>
              <a:rPr kumimoji="1" lang="ja-JP" altLang="en-US"/>
              <a:t>書式設定</a:t>
            </a:r>
            <a:r>
              <a:rPr kumimoji="1" lang="en-US" altLang="ja-JP" dirty="0"/>
              <a:t> test</a:t>
            </a:r>
            <a:endParaRPr kumimoji="1" lang="ja-JP" altLang="en-US" dirty="0"/>
          </a:p>
        </p:txBody>
      </p:sp>
      <p:sp>
        <p:nvSpPr>
          <p:cNvPr id="3" name="コンテンツ プレースホルダ 2"/>
          <p:cNvSpPr>
            <a:spLocks noGrp="1"/>
          </p:cNvSpPr>
          <p:nvPr>
            <p:ph idx="1" hasCustomPrompt="1"/>
          </p:nvPr>
        </p:nvSpPr>
        <p:spPr>
          <a:xfrm>
            <a:off x="180000" y="850260"/>
            <a:ext cx="11520000" cy="4104456"/>
          </a:xfrm>
        </p:spPr>
        <p:txBody>
          <a:bodyPr/>
          <a:lstStyle>
            <a:lvl1pPr>
              <a:defRPr b="0">
                <a:solidFill>
                  <a:schemeClr val="tx1"/>
                </a:solidFill>
                <a:latin typeface="Arial" panose="020B0604020202020204" pitchFamily="34" charset="0"/>
                <a:ea typeface="Meiryo" panose="020B0604030504040204" pitchFamily="34" charset="-128"/>
                <a:cs typeface="Arial" panose="020B0604020202020204" pitchFamily="34" charset="0"/>
              </a:defRPr>
            </a:lvl1pPr>
            <a:lvl2pPr>
              <a:defRPr>
                <a:solidFill>
                  <a:schemeClr val="tx1"/>
                </a:solidFill>
                <a:latin typeface="Arial" panose="020B0604020202020204" pitchFamily="34" charset="0"/>
                <a:ea typeface="Meiryo" panose="020B0604030504040204" pitchFamily="34" charset="-128"/>
                <a:cs typeface="Arial" panose="020B0604020202020204" pitchFamily="34" charset="0"/>
              </a:defRPr>
            </a:lvl2pPr>
            <a:lvl3pPr>
              <a:defRPr>
                <a:solidFill>
                  <a:schemeClr val="tx1"/>
                </a:solidFill>
                <a:latin typeface="Arial" panose="020B0604020202020204" pitchFamily="34" charset="0"/>
                <a:ea typeface="Meiryo" panose="020B0604030504040204" pitchFamily="34" charset="-128"/>
                <a:cs typeface="Arial" panose="020B0604020202020204" pitchFamily="34" charset="0"/>
              </a:defRPr>
            </a:lvl3pPr>
            <a:lvl4pPr>
              <a:defRPr>
                <a:solidFill>
                  <a:schemeClr val="tx1"/>
                </a:solidFill>
                <a:latin typeface="Arial" panose="020B0604020202020204" pitchFamily="34" charset="0"/>
                <a:ea typeface="Meiryo" panose="020B0604030504040204" pitchFamily="34" charset="-128"/>
                <a:cs typeface="Arial" panose="020B0604020202020204" pitchFamily="34" charset="0"/>
              </a:defRPr>
            </a:lvl4pPr>
            <a:lvl5pPr>
              <a:defRPr>
                <a:solidFill>
                  <a:schemeClr val="tx1"/>
                </a:solidFill>
                <a:latin typeface="Arial" panose="020B0604020202020204" pitchFamily="34" charset="0"/>
                <a:ea typeface="Meiryo" panose="020B0604030504040204" pitchFamily="34" charset="-128"/>
                <a:cs typeface="Arial" panose="020B0604020202020204" pitchFamily="34" charset="0"/>
              </a:defRPr>
            </a:lvl5pPr>
          </a:lstStyle>
          <a:p>
            <a:pPr lvl="0"/>
            <a:r>
              <a:rPr kumimoji="1" lang="ja-JP" altLang="en-US"/>
              <a:t>マスタ テキストの書式設定</a:t>
            </a:r>
            <a:r>
              <a:rPr kumimoji="1" lang="en-US" altLang="ja-JP" dirty="0"/>
              <a:t> test</a:t>
            </a:r>
            <a:endParaRPr kumimoji="1" lang="ja-JP" altLang="en-US"/>
          </a:p>
          <a:p>
            <a:pPr lvl="1"/>
            <a:r>
              <a:rPr kumimoji="1" lang="ja-JP" altLang="en-US"/>
              <a:t>第 </a:t>
            </a:r>
            <a:r>
              <a:rPr kumimoji="1" lang="en-US" altLang="ja-JP" dirty="0"/>
              <a:t>2 </a:t>
            </a:r>
            <a:r>
              <a:rPr kumimoji="1" lang="ja-JP" altLang="en-US"/>
              <a:t>レベル</a:t>
            </a:r>
            <a:r>
              <a:rPr kumimoji="1" lang="en-US" altLang="ja-JP" dirty="0"/>
              <a:t> test</a:t>
            </a:r>
            <a:endParaRPr kumimoji="1" lang="ja-JP" altLang="en-US"/>
          </a:p>
          <a:p>
            <a:pPr lvl="2"/>
            <a:r>
              <a:rPr kumimoji="1" lang="ja-JP" altLang="en-US"/>
              <a:t>第 </a:t>
            </a:r>
            <a:r>
              <a:rPr kumimoji="1" lang="en-US" altLang="ja-JP" dirty="0"/>
              <a:t>3 </a:t>
            </a:r>
            <a:r>
              <a:rPr kumimoji="1" lang="ja-JP" altLang="en-US"/>
              <a:t>レベル</a:t>
            </a:r>
            <a:r>
              <a:rPr kumimoji="1" lang="en-US" altLang="ja-JP" dirty="0"/>
              <a:t> test</a:t>
            </a:r>
            <a:endParaRPr kumimoji="1" lang="ja-JP" altLang="en-US"/>
          </a:p>
          <a:p>
            <a:pPr lvl="3"/>
            <a:r>
              <a:rPr kumimoji="1" lang="ja-JP" altLang="en-US"/>
              <a:t>第 </a:t>
            </a:r>
            <a:r>
              <a:rPr kumimoji="1" lang="en-US" altLang="ja-JP" dirty="0"/>
              <a:t>4 </a:t>
            </a:r>
            <a:r>
              <a:rPr kumimoji="1" lang="ja-JP" altLang="en-US"/>
              <a:t>レベル</a:t>
            </a:r>
            <a:r>
              <a:rPr kumimoji="1" lang="en-US" altLang="ja-JP" dirty="0"/>
              <a:t> test</a:t>
            </a:r>
            <a:endParaRPr kumimoji="1" lang="ja-JP" altLang="en-US"/>
          </a:p>
          <a:p>
            <a:pPr lvl="4"/>
            <a:r>
              <a:rPr kumimoji="1" lang="ja-JP" altLang="en-US"/>
              <a:t>第 </a:t>
            </a:r>
            <a:r>
              <a:rPr kumimoji="1" lang="en-US" altLang="ja-JP" dirty="0"/>
              <a:t>5 </a:t>
            </a:r>
            <a:r>
              <a:rPr kumimoji="1" lang="ja-JP" altLang="en-US"/>
              <a:t>レベル</a:t>
            </a:r>
            <a:r>
              <a:rPr kumimoji="1" lang="en-US" altLang="ja-JP" dirty="0"/>
              <a:t> test</a:t>
            </a:r>
            <a:endParaRPr kumimoji="1" lang="ja-JP" altLang="en-US"/>
          </a:p>
        </p:txBody>
      </p:sp>
      <p:sp>
        <p:nvSpPr>
          <p:cNvPr id="12" name="スライド番号プレースホルダ 8"/>
          <p:cNvSpPr>
            <a:spLocks noGrp="1"/>
          </p:cNvSpPr>
          <p:nvPr>
            <p:ph type="sldNum" sz="quarter" idx="4"/>
          </p:nvPr>
        </p:nvSpPr>
        <p:spPr>
          <a:xfrm>
            <a:off x="10704512" y="6309320"/>
            <a:ext cx="877888" cy="288032"/>
          </a:xfrm>
          <a:prstGeom prst="rect">
            <a:avLst/>
          </a:prstGeom>
        </p:spPr>
        <p:txBody>
          <a:bodyPr/>
          <a:lstStyle>
            <a:lvl1pPr algn="ctr">
              <a:defRPr sz="1900" b="0">
                <a:latin typeface="+mn-lt"/>
              </a:defRPr>
            </a:lvl1pPr>
          </a:lstStyle>
          <a:p>
            <a:fld id="{6C8141C0-FF0A-46C4-A881-8E3732AB5F4E}" type="slidenum">
              <a:rPr lang="ja-JP" altLang="en-US" smtClean="0"/>
              <a:pPr/>
              <a:t>‹#›</a:t>
            </a:fld>
            <a:endParaRPr lang="ja-JP" altLang="en-US" dirty="0"/>
          </a:p>
        </p:txBody>
      </p:sp>
      <p:sp>
        <p:nvSpPr>
          <p:cNvPr id="4" name="テキスト ボックス 3">
            <a:extLst>
              <a:ext uri="{FF2B5EF4-FFF2-40B4-BE49-F238E27FC236}">
                <a16:creationId xmlns:a16="http://schemas.microsoft.com/office/drawing/2014/main" id="{E76227D9-7F74-448C-C6FC-BF133490F7C9}"/>
              </a:ext>
            </a:extLst>
          </p:cNvPr>
          <p:cNvSpPr txBox="1"/>
          <p:nvPr userDrawn="1"/>
        </p:nvSpPr>
        <p:spPr>
          <a:xfrm>
            <a:off x="48286" y="624689"/>
            <a:ext cx="184731" cy="369332"/>
          </a:xfrm>
          <a:prstGeom prst="rect">
            <a:avLst/>
          </a:prstGeom>
          <a:noFill/>
        </p:spPr>
        <p:txBody>
          <a:bodyPr wrap="none" rtlCol="0">
            <a:spAutoFit/>
          </a:bodyPr>
          <a:lstStyle/>
          <a:p>
            <a:endParaRPr kumimoji="1" lang="ja-JP" altLang="en-US" sz="1800">
              <a:latin typeface="+mn-l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bg>
      <p:bgPr>
        <a:solidFill>
          <a:schemeClr val="bg1"/>
        </a:solidFill>
        <a:effectLst/>
      </p:bgPr>
    </p:bg>
    <p:spTree>
      <p:nvGrpSpPr>
        <p:cNvPr id="1" name=""/>
        <p:cNvGrpSpPr/>
        <p:nvPr/>
      </p:nvGrpSpPr>
      <p:grpSpPr>
        <a:xfrm>
          <a:off x="0" y="0"/>
          <a:ext cx="0" cy="0"/>
          <a:chOff x="0" y="0"/>
          <a:chExt cx="0" cy="0"/>
        </a:xfrm>
      </p:grpSpPr>
      <p:sp>
        <p:nvSpPr>
          <p:cNvPr id="5" name="タイトル プレースホルダ 1">
            <a:extLst>
              <a:ext uri="{FF2B5EF4-FFF2-40B4-BE49-F238E27FC236}">
                <a16:creationId xmlns:a16="http://schemas.microsoft.com/office/drawing/2014/main" id="{BEE0797E-913B-767C-FA5C-53B291283C8A}"/>
              </a:ext>
            </a:extLst>
          </p:cNvPr>
          <p:cNvSpPr txBox="1">
            <a:spLocks/>
          </p:cNvSpPr>
          <p:nvPr userDrawn="1"/>
        </p:nvSpPr>
        <p:spPr>
          <a:xfrm>
            <a:off x="0" y="1340768"/>
            <a:ext cx="12192000" cy="28083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4000" b="1" kern="1200">
                <a:solidFill>
                  <a:srgbClr val="FFC000"/>
                </a:solidFill>
                <a:latin typeface="Arial" panose="020B0604020202020204" pitchFamily="34" charset="0"/>
                <a:ea typeface="Yu Gothic" panose="020B0400000000000000" pitchFamily="34" charset="-128"/>
                <a:cs typeface="Arial" panose="020B0604020202020204" pitchFamily="34" charset="0"/>
              </a:defRPr>
            </a:lvl1pPr>
          </a:lstStyle>
          <a:p>
            <a:endParaRPr lang="ja-JP" altLang="en-US" sz="4000" dirty="0"/>
          </a:p>
        </p:txBody>
      </p:sp>
      <p:sp>
        <p:nvSpPr>
          <p:cNvPr id="7" name="タイトル プレースホルダ 1">
            <a:extLst>
              <a:ext uri="{FF2B5EF4-FFF2-40B4-BE49-F238E27FC236}">
                <a16:creationId xmlns:a16="http://schemas.microsoft.com/office/drawing/2014/main" id="{519BC2FF-DB05-99C9-3F9F-460427C59D58}"/>
              </a:ext>
            </a:extLst>
          </p:cNvPr>
          <p:cNvSpPr txBox="1">
            <a:spLocks/>
          </p:cNvSpPr>
          <p:nvPr userDrawn="1"/>
        </p:nvSpPr>
        <p:spPr>
          <a:xfrm>
            <a:off x="0" y="4985933"/>
            <a:ext cx="8976320" cy="1872067"/>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4000" b="1" kern="1200">
                <a:solidFill>
                  <a:srgbClr val="FFC000"/>
                </a:solidFill>
                <a:latin typeface="Arial" panose="020B0604020202020204" pitchFamily="34" charset="0"/>
                <a:ea typeface="Yu Gothic" panose="020B0400000000000000" pitchFamily="34" charset="-128"/>
                <a:cs typeface="Arial" panose="020B0604020202020204" pitchFamily="34" charset="0"/>
              </a:defRPr>
            </a:lvl1pPr>
          </a:lstStyle>
          <a:p>
            <a:endParaRPr lang="ja-JP" altLang="en-US" sz="4000"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0" y="6774"/>
            <a:ext cx="12192000" cy="836712"/>
          </a:xfrm>
          <a:prstGeom prst="rect">
            <a:avLst/>
          </a:prstGeom>
        </p:spPr>
        <p:txBody>
          <a:bodyPr vert="horz" lIns="91440" tIns="45720" rIns="91440" bIns="45720" rtlCol="0" anchor="ctr">
            <a:normAutofit/>
          </a:bodyPr>
          <a:lstStyle/>
          <a:p>
            <a:r>
              <a:rPr kumimoji="1" lang="ja-JP" altLang="en-US" dirty="0"/>
              <a:t>タイトル</a:t>
            </a:r>
            <a:r>
              <a:rPr kumimoji="1" lang="en-US" altLang="ja-JP" dirty="0"/>
              <a:t> Title</a:t>
            </a:r>
            <a:endParaRPr kumimoji="1" lang="ja-JP" altLang="en-US" dirty="0"/>
          </a:p>
        </p:txBody>
      </p:sp>
      <p:sp>
        <p:nvSpPr>
          <p:cNvPr id="3" name="テキスト プレースホルダ 2"/>
          <p:cNvSpPr>
            <a:spLocks noGrp="1"/>
          </p:cNvSpPr>
          <p:nvPr>
            <p:ph type="body" idx="1"/>
          </p:nvPr>
        </p:nvSpPr>
        <p:spPr>
          <a:xfrm>
            <a:off x="180000" y="850260"/>
            <a:ext cx="11520000" cy="4104456"/>
          </a:xfrm>
          <a:prstGeom prst="rect">
            <a:avLst/>
          </a:prstGeom>
        </p:spPr>
        <p:txBody>
          <a:bodyPr vert="horz" lIns="91440" tIns="45720" rIns="91440" bIns="45720" rtlCol="0">
            <a:normAutofit/>
          </a:bodyPr>
          <a:lstStyle/>
          <a:p>
            <a:pPr lvl="0"/>
            <a:r>
              <a:rPr kumimoji="1" lang="ja-JP" altLang="en-US" dirty="0"/>
              <a:t>第一レベル</a:t>
            </a:r>
            <a:r>
              <a:rPr kumimoji="1" lang="en-US" altLang="ja-JP" dirty="0"/>
              <a:t> first level</a:t>
            </a:r>
            <a:endParaRPr kumimoji="1" lang="ja-JP" altLang="en-US" dirty="0"/>
          </a:p>
          <a:p>
            <a:pPr lvl="1"/>
            <a:r>
              <a:rPr kumimoji="1" lang="ja-JP" altLang="en-US" dirty="0"/>
              <a:t>第 </a:t>
            </a:r>
            <a:r>
              <a:rPr kumimoji="1" lang="en-US" altLang="ja-JP" dirty="0"/>
              <a:t>2</a:t>
            </a:r>
            <a:r>
              <a:rPr kumimoji="1" lang="ja-JP" altLang="en-US" dirty="0"/>
              <a:t>レベル　</a:t>
            </a:r>
            <a:r>
              <a:rPr kumimoji="1" lang="en-US" altLang="ja-JP" dirty="0"/>
              <a:t>second level</a:t>
            </a:r>
            <a:endParaRPr kumimoji="1" lang="ja-JP" altLang="en-US" dirty="0"/>
          </a:p>
          <a:p>
            <a:pPr lvl="2"/>
            <a:r>
              <a:rPr kumimoji="1" lang="ja-JP" altLang="en-US" dirty="0"/>
              <a:t>第 </a:t>
            </a:r>
            <a:r>
              <a:rPr kumimoji="1" lang="en-US" altLang="ja-JP" dirty="0"/>
              <a:t>3 </a:t>
            </a:r>
            <a:r>
              <a:rPr kumimoji="1" lang="ja-JP" altLang="en-US"/>
              <a:t>レベル</a:t>
            </a:r>
            <a:r>
              <a:rPr kumimoji="1" lang="en-US" altLang="ja-JP" dirty="0"/>
              <a:t> test</a:t>
            </a:r>
          </a:p>
          <a:p>
            <a:pPr lvl="3"/>
            <a:r>
              <a:rPr kumimoji="1" lang="ja-JP" altLang="en-US"/>
              <a:t>レベル</a:t>
            </a:r>
            <a:r>
              <a:rPr kumimoji="1" lang="en-US" altLang="ja-JP" dirty="0"/>
              <a:t> test</a:t>
            </a:r>
          </a:p>
          <a:p>
            <a:pPr lvl="4"/>
            <a:r>
              <a:rPr kumimoji="1" lang="ja-JP" altLang="en-US"/>
              <a:t>レベル</a:t>
            </a:r>
            <a:r>
              <a:rPr kumimoji="1" lang="en-US" altLang="ja-JP" dirty="0"/>
              <a:t> test</a:t>
            </a:r>
            <a:endParaRPr kumimoji="1" lang="ja-JP" altLang="en-US" dirty="0"/>
          </a:p>
        </p:txBody>
      </p:sp>
      <p:sp>
        <p:nvSpPr>
          <p:cNvPr id="9" name="日付プレースホルダ 6"/>
          <p:cNvSpPr>
            <a:spLocks noGrp="1"/>
          </p:cNvSpPr>
          <p:nvPr>
            <p:ph type="dt" sz="half" idx="2"/>
          </p:nvPr>
        </p:nvSpPr>
        <p:spPr>
          <a:xfrm>
            <a:off x="8976320" y="6309321"/>
            <a:ext cx="1632181" cy="293117"/>
          </a:xfrm>
          <a:prstGeom prst="rect">
            <a:avLst/>
          </a:prstGeom>
        </p:spPr>
        <p:txBody>
          <a:bodyPr/>
          <a:lstStyle>
            <a:lvl1pPr>
              <a:defRPr sz="1200">
                <a:solidFill>
                  <a:schemeClr val="tx1">
                    <a:lumMod val="75000"/>
                    <a:lumOff val="25000"/>
                  </a:schemeClr>
                </a:solidFill>
                <a:latin typeface="+mn-lt"/>
                <a:ea typeface="+mj-ea"/>
              </a:defRPr>
            </a:lvl1pPr>
          </a:lstStyle>
          <a:p>
            <a:endParaRPr lang="ja-JP" altLang="en-US" dirty="0"/>
          </a:p>
        </p:txBody>
      </p:sp>
      <p:sp>
        <p:nvSpPr>
          <p:cNvPr id="10" name="フッター プレースホルダ 7"/>
          <p:cNvSpPr>
            <a:spLocks noGrp="1"/>
          </p:cNvSpPr>
          <p:nvPr>
            <p:ph type="ftr" sz="quarter" idx="3"/>
          </p:nvPr>
        </p:nvSpPr>
        <p:spPr>
          <a:xfrm>
            <a:off x="3407702" y="6309320"/>
            <a:ext cx="5376597" cy="288032"/>
          </a:xfrm>
          <a:prstGeom prst="rect">
            <a:avLst/>
          </a:prstGeom>
        </p:spPr>
        <p:txBody>
          <a:bodyPr/>
          <a:lstStyle>
            <a:lvl1pPr algn="ctr">
              <a:defRPr sz="1400">
                <a:solidFill>
                  <a:schemeClr val="tx1">
                    <a:lumMod val="75000"/>
                    <a:lumOff val="25000"/>
                  </a:schemeClr>
                </a:solidFill>
                <a:latin typeface="+mn-lt"/>
                <a:ea typeface="+mj-ea"/>
              </a:defRPr>
            </a:lvl1pPr>
          </a:lstStyle>
          <a:p>
            <a:endParaRPr lang="ja-JP" altLang="en-US" dirty="0"/>
          </a:p>
        </p:txBody>
      </p:sp>
      <p:sp>
        <p:nvSpPr>
          <p:cNvPr id="11" name="スライド番号プレースホルダ 8"/>
          <p:cNvSpPr>
            <a:spLocks noGrp="1"/>
          </p:cNvSpPr>
          <p:nvPr>
            <p:ph type="sldNum" sz="quarter" idx="4"/>
          </p:nvPr>
        </p:nvSpPr>
        <p:spPr>
          <a:xfrm>
            <a:off x="10704512" y="6309320"/>
            <a:ext cx="877888" cy="288032"/>
          </a:xfrm>
          <a:prstGeom prst="rect">
            <a:avLst/>
          </a:prstGeom>
        </p:spPr>
        <p:txBody>
          <a:bodyPr/>
          <a:lstStyle>
            <a:lvl1pPr algn="ctr">
              <a:defRPr sz="1900" b="0">
                <a:solidFill>
                  <a:schemeClr val="tx1">
                    <a:lumMod val="75000"/>
                    <a:lumOff val="25000"/>
                  </a:schemeClr>
                </a:solidFill>
                <a:latin typeface="Arial" panose="020B0604020202020204" pitchFamily="34" charset="0"/>
                <a:ea typeface="+mj-ea"/>
                <a:cs typeface="Arial" panose="020B0604020202020204" pitchFamily="34" charset="0"/>
              </a:defRPr>
            </a:lvl1pPr>
          </a:lstStyle>
          <a:p>
            <a:fld id="{6C8141C0-FF0A-46C4-A881-8E3732AB5F4E}" type="slidenum">
              <a:rPr lang="ja-JP" altLang="en-US" smtClean="0"/>
              <a:pPr/>
              <a:t>‹#›</a:t>
            </a:fld>
            <a:endParaRPr lang="ja-JP" altLang="en-US" dirty="0"/>
          </a:p>
        </p:txBody>
      </p:sp>
    </p:spTree>
  </p:cSld>
  <p:clrMap bg1="lt1" tx1="dk1" bg2="lt2" tx2="dk2" accent1="accent1" accent2="accent2" accent3="accent3" accent4="accent4" accent5="accent5" accent6="accent6" hlink="hlink" folHlink="folHlink"/>
  <p:sldLayoutIdLst>
    <p:sldLayoutId id="2147483650" r:id="rId1"/>
    <p:sldLayoutId id="2147483649" r:id="rId2"/>
  </p:sldLayoutIdLst>
  <p:hf hdr="0" ftr="0" dt="0"/>
  <p:txStyles>
    <p:titleStyle>
      <a:lvl1pPr algn="ctr" defTabSz="914400" rtl="0" eaLnBrk="1" latinLnBrk="0" hangingPunct="1">
        <a:spcBef>
          <a:spcPct val="0"/>
        </a:spcBef>
        <a:buNone/>
        <a:defRPr kumimoji="1" sz="4000" b="1" kern="1200">
          <a:solidFill>
            <a:schemeClr val="tx1"/>
          </a:solidFill>
          <a:latin typeface="Arial" panose="020B0604020202020204" pitchFamily="34" charset="0"/>
          <a:ea typeface="Meiryo" panose="020B0604030504040204" pitchFamily="34" charset="-128"/>
          <a:cs typeface="Arial" panose="020B0604020202020204" pitchFamily="34" charset="0"/>
        </a:defRPr>
      </a:lvl1pPr>
    </p:titleStyle>
    <p:bodyStyle>
      <a:lvl1pPr marL="342900" indent="-342900" algn="l" defTabSz="914400" rtl="0" eaLnBrk="1" latinLnBrk="0" hangingPunct="1">
        <a:spcBef>
          <a:spcPct val="20000"/>
        </a:spcBef>
        <a:buClr>
          <a:srgbClr val="FFC000"/>
        </a:buClr>
        <a:buSzPct val="80000"/>
        <a:buFont typeface="Wingdings" pitchFamily="2" charset="2"/>
        <a:buChar char="n"/>
        <a:defRPr kumimoji="1" sz="2800" b="0" kern="1200">
          <a:solidFill>
            <a:schemeClr val="tx1"/>
          </a:solidFill>
          <a:latin typeface="Arial" panose="020B0604020202020204" pitchFamily="34" charset="0"/>
          <a:ea typeface="Yu Gothic" panose="020B0400000000000000" pitchFamily="34" charset="-128"/>
          <a:cs typeface="Arial" panose="020B0604020202020204" pitchFamily="34" charset="0"/>
        </a:defRPr>
      </a:lvl1pPr>
      <a:lvl2pPr marL="742950" indent="-285750" algn="l" defTabSz="914400" rtl="0" eaLnBrk="1" latinLnBrk="0" hangingPunct="1">
        <a:spcBef>
          <a:spcPct val="20000"/>
        </a:spcBef>
        <a:buClr>
          <a:schemeClr val="accent5">
            <a:lumMod val="60000"/>
            <a:lumOff val="40000"/>
          </a:schemeClr>
        </a:buClr>
        <a:buSzPct val="80000"/>
        <a:buFont typeface="Wingdings" pitchFamily="2" charset="2"/>
        <a:buChar char="n"/>
        <a:defRPr kumimoji="1" sz="2400" kern="1200">
          <a:solidFill>
            <a:schemeClr val="tx1"/>
          </a:solidFill>
          <a:latin typeface="Arial" panose="020B0604020202020204" pitchFamily="34" charset="0"/>
          <a:ea typeface="Yu Gothic" panose="020B0400000000000000" pitchFamily="34" charset="-128"/>
          <a:cs typeface="Arial" panose="020B0604020202020204" pitchFamily="34" charset="0"/>
        </a:defRPr>
      </a:lvl2pPr>
      <a:lvl3pPr marL="1143000" indent="-228600" algn="l" defTabSz="914400" rtl="0" eaLnBrk="1" latinLnBrk="0" hangingPunct="1">
        <a:spcBef>
          <a:spcPct val="20000"/>
        </a:spcBef>
        <a:buClr>
          <a:schemeClr val="bg2">
            <a:lumMod val="75000"/>
          </a:schemeClr>
        </a:buClr>
        <a:buSzPct val="80000"/>
        <a:buFont typeface="Wingdings" pitchFamily="2" charset="2"/>
        <a:buChar char="n"/>
        <a:defRPr kumimoji="1" sz="2000" kern="1200">
          <a:solidFill>
            <a:schemeClr val="tx1"/>
          </a:solidFill>
          <a:latin typeface="Arial" panose="020B0604020202020204" pitchFamily="34" charset="0"/>
          <a:ea typeface="Yu Gothic" panose="020B0400000000000000" pitchFamily="34" charset="-128"/>
          <a:cs typeface="Arial" panose="020B0604020202020204" pitchFamily="34" charset="0"/>
        </a:defRPr>
      </a:lvl3pPr>
      <a:lvl4pPr marL="1600200" indent="-228600" algn="l" defTabSz="914400" rtl="0" eaLnBrk="1" latinLnBrk="0" hangingPunct="1">
        <a:spcBef>
          <a:spcPct val="20000"/>
        </a:spcBef>
        <a:buClr>
          <a:schemeClr val="bg1">
            <a:lumMod val="85000"/>
          </a:schemeClr>
        </a:buClr>
        <a:buSzPct val="90000"/>
        <a:buFont typeface="Wingdings" pitchFamily="2" charset="2"/>
        <a:buChar char="n"/>
        <a:defRPr kumimoji="1" sz="1800" kern="1200">
          <a:solidFill>
            <a:schemeClr val="tx1"/>
          </a:solidFill>
          <a:latin typeface="Arial" panose="020B0604020202020204" pitchFamily="34" charset="0"/>
          <a:ea typeface="Yu Gothic" panose="020B0400000000000000" pitchFamily="34" charset="-128"/>
          <a:cs typeface="Arial" panose="020B0604020202020204" pitchFamily="34" charset="0"/>
        </a:defRPr>
      </a:lvl4pPr>
      <a:lvl5pPr marL="2057400" indent="-228600" algn="l" defTabSz="914400" rtl="0" eaLnBrk="1" latinLnBrk="0" hangingPunct="1">
        <a:spcBef>
          <a:spcPct val="20000"/>
        </a:spcBef>
        <a:buClr>
          <a:schemeClr val="bg1">
            <a:lumMod val="95000"/>
          </a:schemeClr>
        </a:buClr>
        <a:buSzPct val="80000"/>
        <a:buFont typeface="Wingdings" pitchFamily="2" charset="2"/>
        <a:buChar char="n"/>
        <a:defRPr kumimoji="1" sz="1800" kern="1200">
          <a:solidFill>
            <a:schemeClr val="tx1"/>
          </a:solidFill>
          <a:latin typeface="Arial" panose="020B0604020202020204" pitchFamily="34" charset="0"/>
          <a:ea typeface="Yu Gothic" panose="020B0400000000000000" pitchFamily="34" charset="-128"/>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7752F2-12F8-F130-ED79-BEC8E1A9AD0C}"/>
              </a:ext>
            </a:extLst>
          </p:cNvPr>
          <p:cNvSpPr txBox="1">
            <a:spLocks/>
          </p:cNvSpPr>
          <p:nvPr/>
        </p:nvSpPr>
        <p:spPr>
          <a:xfrm>
            <a:off x="0" y="1556792"/>
            <a:ext cx="12191999" cy="1944216"/>
          </a:xfrm>
          <a:prstGeom prst="rect">
            <a:avLst/>
          </a:prstGeom>
        </p:spPr>
        <p:txBody>
          <a:bodyPr>
            <a:noAutofit/>
          </a:bodyPr>
          <a:lstStyle>
            <a:lvl1pPr algn="ctr" defTabSz="914400" rtl="0" eaLnBrk="1" latinLnBrk="0" hangingPunct="1">
              <a:spcBef>
                <a:spcPct val="0"/>
              </a:spcBef>
              <a:buNone/>
              <a:defRPr kumimoji="1" sz="4000" b="1" kern="1200">
                <a:solidFill>
                  <a:schemeClr val="tx1"/>
                </a:solidFill>
                <a:latin typeface="Arial" panose="020B0604020202020204" pitchFamily="34" charset="0"/>
                <a:ea typeface="Yu Gothic" panose="020B0400000000000000" pitchFamily="34" charset="-128"/>
                <a:cs typeface="Arial" panose="020B0604020202020204" pitchFamily="34" charset="0"/>
              </a:defRPr>
            </a:lvl1pPr>
          </a:lstStyle>
          <a:p>
            <a:r>
              <a:rPr lang="en-US" altLang="ja-JP" dirty="0">
                <a:solidFill>
                  <a:srgbClr val="004EA2"/>
                </a:solidFill>
              </a:rPr>
              <a:t>Data with Linguistic Knowledge for NMT</a:t>
            </a:r>
          </a:p>
        </p:txBody>
      </p:sp>
      <p:sp>
        <p:nvSpPr>
          <p:cNvPr id="3" name="タイトル 1">
            <a:extLst>
              <a:ext uri="{FF2B5EF4-FFF2-40B4-BE49-F238E27FC236}">
                <a16:creationId xmlns:a16="http://schemas.microsoft.com/office/drawing/2014/main" id="{F7B316F2-6F66-A9F9-FEF3-19D2A434D44A}"/>
              </a:ext>
            </a:extLst>
          </p:cNvPr>
          <p:cNvSpPr txBox="1">
            <a:spLocks/>
          </p:cNvSpPr>
          <p:nvPr/>
        </p:nvSpPr>
        <p:spPr>
          <a:xfrm>
            <a:off x="1559071" y="4581128"/>
            <a:ext cx="9144000" cy="1440160"/>
          </a:xfrm>
          <a:prstGeom prst="rect">
            <a:avLst/>
          </a:prstGeom>
        </p:spPr>
        <p:txBody>
          <a:bodyPr>
            <a:normAutofit/>
          </a:bodyPr>
          <a:lstStyle>
            <a:lvl1pPr algn="ctr" defTabSz="914400" rtl="0" eaLnBrk="1" latinLnBrk="0" hangingPunct="1">
              <a:spcBef>
                <a:spcPct val="0"/>
              </a:spcBef>
              <a:buNone/>
              <a:defRPr kumimoji="1" sz="4000" b="1" kern="1200">
                <a:solidFill>
                  <a:schemeClr val="tx1"/>
                </a:solidFill>
                <a:latin typeface="Arial" panose="020B0604020202020204" pitchFamily="34" charset="0"/>
                <a:ea typeface="Yu Gothic" panose="020B0400000000000000" pitchFamily="34" charset="-128"/>
                <a:cs typeface="Arial" panose="020B0604020202020204" pitchFamily="34" charset="0"/>
              </a:defRPr>
            </a:lvl1pPr>
          </a:lstStyle>
          <a:p>
            <a:r>
              <a:rPr lang="en-US" altLang="zh-CN" sz="2800" b="0" dirty="0"/>
              <a:t>Haiyue Song</a:t>
            </a:r>
          </a:p>
          <a:p>
            <a:r>
              <a:rPr lang="en-US" altLang="zh-CN" sz="1800" b="0" u="sng" dirty="0"/>
              <a:t>https://</a:t>
            </a:r>
            <a:r>
              <a:rPr lang="en-US" altLang="zh-CN" sz="1800" b="0" u="sng" dirty="0" err="1"/>
              <a:t>shyyhs.github.io</a:t>
            </a:r>
            <a:endParaRPr lang="en-US" altLang="zh-CN" sz="1800" b="0" u="sng" dirty="0"/>
          </a:p>
        </p:txBody>
      </p:sp>
      <p:sp>
        <p:nvSpPr>
          <p:cNvPr id="4" name="タイトル 1">
            <a:extLst>
              <a:ext uri="{FF2B5EF4-FFF2-40B4-BE49-F238E27FC236}">
                <a16:creationId xmlns:a16="http://schemas.microsoft.com/office/drawing/2014/main" id="{4636A746-7C4B-C22F-523E-9AB53CD229FA}"/>
              </a:ext>
            </a:extLst>
          </p:cNvPr>
          <p:cNvSpPr txBox="1">
            <a:spLocks/>
          </p:cNvSpPr>
          <p:nvPr/>
        </p:nvSpPr>
        <p:spPr>
          <a:xfrm>
            <a:off x="35071" y="3356992"/>
            <a:ext cx="12191999" cy="1351062"/>
          </a:xfrm>
          <a:prstGeom prst="rect">
            <a:avLst/>
          </a:prstGeom>
        </p:spPr>
        <p:txBody>
          <a:bodyPr>
            <a:noAutofit/>
          </a:bodyPr>
          <a:lstStyle>
            <a:lvl1pPr algn="ctr" defTabSz="914400" rtl="0" eaLnBrk="1" latinLnBrk="0" hangingPunct="1">
              <a:spcBef>
                <a:spcPct val="0"/>
              </a:spcBef>
              <a:buNone/>
              <a:defRPr kumimoji="1" sz="4000" b="1" kern="1200">
                <a:solidFill>
                  <a:schemeClr val="tx1"/>
                </a:solidFill>
                <a:latin typeface="Arial" panose="020B0604020202020204" pitchFamily="34" charset="0"/>
                <a:ea typeface="Yu Gothic" panose="020B0400000000000000" pitchFamily="34" charset="-128"/>
                <a:cs typeface="Arial" panose="020B0604020202020204" pitchFamily="34" charset="0"/>
              </a:defRPr>
            </a:lvl1pPr>
          </a:lstStyle>
          <a:p>
            <a:r>
              <a:rPr lang="en-US" altLang="ja-JP" sz="2800" b="0" dirty="0"/>
              <a:t>Part of the EAMT 2024 Tutorial</a:t>
            </a:r>
          </a:p>
          <a:p>
            <a:r>
              <a:rPr lang="en-US" altLang="ja-JP" sz="2800" i="1" dirty="0"/>
              <a:t>Linguistically Motivated Neural Machine Translation</a:t>
            </a:r>
            <a:endParaRPr lang="ja-JP" altLang="en-US" sz="2800" i="1" dirty="0"/>
          </a:p>
        </p:txBody>
      </p:sp>
      <p:pic>
        <p:nvPicPr>
          <p:cNvPr id="1026" name="Picture 2" descr="European Association for Machine Translation – The web site of the EAMT">
            <a:extLst>
              <a:ext uri="{FF2B5EF4-FFF2-40B4-BE49-F238E27FC236}">
                <a16:creationId xmlns:a16="http://schemas.microsoft.com/office/drawing/2014/main" id="{45A0581A-5F05-39E7-BE51-8ACE05DC1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99" y="5157192"/>
            <a:ext cx="3096829" cy="14658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II | THZ RemoteSensing | NICT">
            <a:extLst>
              <a:ext uri="{FF2B5EF4-FFF2-40B4-BE49-F238E27FC236}">
                <a16:creationId xmlns:a16="http://schemas.microsoft.com/office/drawing/2014/main" id="{49D33F4F-DC11-30E4-58CE-4D80AFF015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0216" y="5426272"/>
            <a:ext cx="4079775" cy="105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220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B71F301-C454-0C7A-D532-F21685B8E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552" y="2276872"/>
            <a:ext cx="7436143" cy="4176464"/>
          </a:xfrm>
          <a:prstGeom prst="rect">
            <a:avLst/>
          </a:prstGeom>
        </p:spPr>
      </p:pic>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Subword Segmentation: Method (2/2)</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1402400" cy="3082798"/>
          </a:xfrm>
        </p:spPr>
        <p:txBody>
          <a:bodyPr>
            <a:normAutofit/>
          </a:bodyPr>
          <a:lstStyle/>
          <a:p>
            <a:r>
              <a:rPr lang="en-US" altLang="zh-CN" dirty="0"/>
              <a:t>BERTSeg</a:t>
            </a:r>
          </a:p>
          <a:p>
            <a:pPr lvl="1"/>
            <a:r>
              <a:rPr lang="en-US" altLang="zh-CN" dirty="0">
                <a:solidFill>
                  <a:schemeClr val="tx1"/>
                </a:solidFill>
              </a:rPr>
              <a:t>Uses semantic information from BERT embeddings.</a:t>
            </a:r>
          </a:p>
          <a:p>
            <a:pPr lvl="1"/>
            <a:r>
              <a:rPr lang="en-US" altLang="zh-CN" dirty="0"/>
              <a:t>It maximizes the marginal likelihood of the </a:t>
            </a:r>
            <a:r>
              <a:rPr lang="en-US" altLang="zh-CN" b="1" dirty="0"/>
              <a:t>target word</a:t>
            </a:r>
            <a:r>
              <a:rPr lang="en-US" altLang="zh-CN" dirty="0"/>
              <a:t>.</a:t>
            </a:r>
            <a:endParaRPr lang="en-US" altLang="zh-CN" dirty="0">
              <a:solidFill>
                <a:schemeClr val="tx1"/>
              </a:solidFill>
            </a:endParaRPr>
          </a:p>
          <a:p>
            <a:pPr lvl="1"/>
            <a:endParaRPr lang="en-US" altLang="zh-CN" dirty="0"/>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10</a:t>
            </a:fld>
            <a:endParaRPr lang="ja-JP" altLang="en-US" dirty="0"/>
          </a:p>
        </p:txBody>
      </p:sp>
      <p:sp>
        <p:nvSpPr>
          <p:cNvPr id="6" name="文本框 5">
            <a:extLst>
              <a:ext uri="{FF2B5EF4-FFF2-40B4-BE49-F238E27FC236}">
                <a16:creationId xmlns:a16="http://schemas.microsoft.com/office/drawing/2014/main" id="{7D2B0021-ACAF-CB07-2ADB-D6DBA2D2633F}"/>
              </a:ext>
            </a:extLst>
          </p:cNvPr>
          <p:cNvSpPr txBox="1"/>
          <p:nvPr/>
        </p:nvSpPr>
        <p:spPr>
          <a:xfrm>
            <a:off x="-7650" y="6577607"/>
            <a:ext cx="9272002" cy="307777"/>
          </a:xfrm>
          <a:prstGeom prst="rect">
            <a:avLst/>
          </a:prstGeom>
          <a:noFill/>
        </p:spPr>
        <p:txBody>
          <a:bodyPr wrap="square">
            <a:spAutoFit/>
          </a:bodyPr>
          <a:lstStyle/>
          <a:p>
            <a:pPr marL="0" indent="0">
              <a:buNone/>
            </a:pPr>
            <a:r>
              <a:rPr lang="en-US" altLang="zh-CN" sz="1400" dirty="0">
                <a:solidFill>
                  <a:schemeClr val="tx1">
                    <a:lumMod val="50000"/>
                    <a:lumOff val="50000"/>
                  </a:schemeClr>
                </a:solidFill>
              </a:rPr>
              <a:t>[3] BERTSeg: BERT Based Unsupervised Subword Segmentation for Neural Machine Translation</a:t>
            </a:r>
          </a:p>
        </p:txBody>
      </p:sp>
    </p:spTree>
    <p:extLst>
      <p:ext uri="{BB962C8B-B14F-4D97-AF65-F5344CB8AC3E}">
        <p14:creationId xmlns:p14="http://schemas.microsoft.com/office/powerpoint/2010/main" val="766533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normAutofit/>
          </a:bodyPr>
          <a:lstStyle/>
          <a:p>
            <a:r>
              <a:rPr kumimoji="1" lang="en-US" altLang="zh-CN" dirty="0"/>
              <a:t>Subword Segmentation: </a:t>
            </a:r>
            <a:r>
              <a:rPr lang="en-US" altLang="zh-CN" dirty="0"/>
              <a:t>Training and Decoding</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60"/>
            <a:ext cx="11564759" cy="3442836"/>
          </a:xfrm>
        </p:spPr>
        <p:txBody>
          <a:bodyPr>
            <a:normAutofit/>
          </a:bodyPr>
          <a:lstStyle/>
          <a:p>
            <a:r>
              <a:rPr lang="en-US" altLang="zh-CN" dirty="0"/>
              <a:t>Training</a:t>
            </a:r>
          </a:p>
          <a:p>
            <a:pPr lvl="1"/>
            <a:r>
              <a:rPr lang="en-US" altLang="zh-CN" dirty="0"/>
              <a:t>Maximize the generation probability of word by maximizing all possible segmentations, </a:t>
            </a:r>
            <a:r>
              <a:rPr lang="en-US" altLang="zh-CN" i="1" dirty="0"/>
              <a:t>conditioned on its semantic embedding</a:t>
            </a:r>
            <a:r>
              <a:rPr lang="en-US" altLang="zh-CN" dirty="0"/>
              <a:t>.</a:t>
            </a:r>
          </a:p>
          <a:p>
            <a:r>
              <a:rPr lang="en-US" altLang="zh-CN" dirty="0"/>
              <a:t>Decoding</a:t>
            </a:r>
          </a:p>
          <a:p>
            <a:pPr lvl="1"/>
            <a:r>
              <a:rPr lang="en-US" altLang="zh-CN" dirty="0"/>
              <a:t>R</a:t>
            </a:r>
            <a:r>
              <a:rPr lang="en-US" altLang="zh-CN" dirty="0">
                <a:effectLst/>
              </a:rPr>
              <a:t>etrace the optimal segmentation with the maximum generation probability.</a:t>
            </a:r>
          </a:p>
          <a:p>
            <a:pPr lvl="1"/>
            <a:r>
              <a:rPr lang="en-US" altLang="zh-CN" dirty="0"/>
              <a:t>Stochastic version: sample segmentations based on their probabilities.</a:t>
            </a:r>
            <a:endParaRPr lang="en-US" altLang="zh-CN" dirty="0">
              <a:effectLst/>
            </a:endParaRP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11</a:t>
            </a:fld>
            <a:endParaRPr lang="ja-JP" altLang="en-US" dirty="0"/>
          </a:p>
        </p:txBody>
      </p:sp>
      <p:pic>
        <p:nvPicPr>
          <p:cNvPr id="5" name="图片 4">
            <a:extLst>
              <a:ext uri="{FF2B5EF4-FFF2-40B4-BE49-F238E27FC236}">
                <a16:creationId xmlns:a16="http://schemas.microsoft.com/office/drawing/2014/main" id="{C88E75B6-6DDF-36ED-339D-BF9D97521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984" y="3645024"/>
            <a:ext cx="4536506" cy="3125584"/>
          </a:xfrm>
          <a:prstGeom prst="rect">
            <a:avLst/>
          </a:prstGeom>
        </p:spPr>
      </p:pic>
      <p:pic>
        <p:nvPicPr>
          <p:cNvPr id="6" name="图片 5">
            <a:extLst>
              <a:ext uri="{FF2B5EF4-FFF2-40B4-BE49-F238E27FC236}">
                <a16:creationId xmlns:a16="http://schemas.microsoft.com/office/drawing/2014/main" id="{3FE76BD7-FE6A-2F3C-CEB6-B0E138805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416" y="3645024"/>
            <a:ext cx="4536504" cy="3125583"/>
          </a:xfrm>
          <a:prstGeom prst="rect">
            <a:avLst/>
          </a:prstGeom>
        </p:spPr>
      </p:pic>
    </p:spTree>
    <p:extLst>
      <p:ext uri="{BB962C8B-B14F-4D97-AF65-F5344CB8AC3E}">
        <p14:creationId xmlns:p14="http://schemas.microsoft.com/office/powerpoint/2010/main" val="1900568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Subword Segmentation: Examples (1/2)</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1820656" cy="5891110"/>
          </a:xfrm>
        </p:spPr>
        <p:txBody>
          <a:bodyPr>
            <a:normAutofit/>
          </a:bodyPr>
          <a:lstStyle/>
          <a:p>
            <a:r>
              <a:rPr lang="en-US" altLang="zh-CN" dirty="0"/>
              <a:t>BERTSeg vs. BPE</a:t>
            </a: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12</a:t>
            </a:fld>
            <a:endParaRPr lang="ja-JP" altLang="en-US" dirty="0"/>
          </a:p>
        </p:txBody>
      </p:sp>
      <p:pic>
        <p:nvPicPr>
          <p:cNvPr id="5" name="图片 4">
            <a:extLst>
              <a:ext uri="{FF2B5EF4-FFF2-40B4-BE49-F238E27FC236}">
                <a16:creationId xmlns:a16="http://schemas.microsoft.com/office/drawing/2014/main" id="{9032E4A0-0DC1-E335-5858-D8D4276A9199}"/>
              </a:ext>
            </a:extLst>
          </p:cNvPr>
          <p:cNvPicPr>
            <a:picLocks noChangeAspect="1"/>
          </p:cNvPicPr>
          <p:nvPr/>
        </p:nvPicPr>
        <p:blipFill rotWithShape="1">
          <a:blip r:embed="rId3"/>
          <a:srcRect b="56555"/>
          <a:stretch/>
        </p:blipFill>
        <p:spPr>
          <a:xfrm>
            <a:off x="224437" y="1772816"/>
            <a:ext cx="3036434" cy="3678187"/>
          </a:xfrm>
          <a:prstGeom prst="rect">
            <a:avLst/>
          </a:prstGeom>
        </p:spPr>
      </p:pic>
      <p:pic>
        <p:nvPicPr>
          <p:cNvPr id="6" name="图片 5">
            <a:extLst>
              <a:ext uri="{FF2B5EF4-FFF2-40B4-BE49-F238E27FC236}">
                <a16:creationId xmlns:a16="http://schemas.microsoft.com/office/drawing/2014/main" id="{9F92D6EC-258B-F9BC-7496-46233B9D6E31}"/>
              </a:ext>
            </a:extLst>
          </p:cNvPr>
          <p:cNvPicPr>
            <a:picLocks noChangeAspect="1"/>
          </p:cNvPicPr>
          <p:nvPr/>
        </p:nvPicPr>
        <p:blipFill rotWithShape="1">
          <a:blip r:embed="rId3"/>
          <a:srcRect t="43656" b="28755"/>
          <a:stretch/>
        </p:blipFill>
        <p:spPr>
          <a:xfrm>
            <a:off x="4167257" y="2261998"/>
            <a:ext cx="3036434" cy="2335718"/>
          </a:xfrm>
          <a:prstGeom prst="rect">
            <a:avLst/>
          </a:prstGeom>
        </p:spPr>
      </p:pic>
      <p:pic>
        <p:nvPicPr>
          <p:cNvPr id="7" name="图片 6">
            <a:extLst>
              <a:ext uri="{FF2B5EF4-FFF2-40B4-BE49-F238E27FC236}">
                <a16:creationId xmlns:a16="http://schemas.microsoft.com/office/drawing/2014/main" id="{BE4861AD-0094-2CC4-7571-2E7B6F662B7C}"/>
              </a:ext>
            </a:extLst>
          </p:cNvPr>
          <p:cNvPicPr>
            <a:picLocks noChangeAspect="1"/>
          </p:cNvPicPr>
          <p:nvPr/>
        </p:nvPicPr>
        <p:blipFill rotWithShape="1">
          <a:blip r:embed="rId3"/>
          <a:srcRect t="71032" b="1379"/>
          <a:stretch/>
        </p:blipFill>
        <p:spPr>
          <a:xfrm>
            <a:off x="7765480" y="2247641"/>
            <a:ext cx="3036434" cy="2335718"/>
          </a:xfrm>
          <a:prstGeom prst="rect">
            <a:avLst/>
          </a:prstGeom>
        </p:spPr>
      </p:pic>
      <p:pic>
        <p:nvPicPr>
          <p:cNvPr id="8" name="图片 7">
            <a:extLst>
              <a:ext uri="{FF2B5EF4-FFF2-40B4-BE49-F238E27FC236}">
                <a16:creationId xmlns:a16="http://schemas.microsoft.com/office/drawing/2014/main" id="{871991A4-E92A-9F54-B37A-0C7916D8E8AD}"/>
              </a:ext>
            </a:extLst>
          </p:cNvPr>
          <p:cNvPicPr>
            <a:picLocks noChangeAspect="1"/>
          </p:cNvPicPr>
          <p:nvPr/>
        </p:nvPicPr>
        <p:blipFill rotWithShape="1">
          <a:blip r:embed="rId3"/>
          <a:srcRect b="94375"/>
          <a:stretch/>
        </p:blipFill>
        <p:spPr>
          <a:xfrm>
            <a:off x="4211694" y="1771447"/>
            <a:ext cx="3036434" cy="476194"/>
          </a:xfrm>
          <a:prstGeom prst="rect">
            <a:avLst/>
          </a:prstGeom>
        </p:spPr>
      </p:pic>
      <p:pic>
        <p:nvPicPr>
          <p:cNvPr id="9" name="图片 8">
            <a:extLst>
              <a:ext uri="{FF2B5EF4-FFF2-40B4-BE49-F238E27FC236}">
                <a16:creationId xmlns:a16="http://schemas.microsoft.com/office/drawing/2014/main" id="{8727A1C9-6D79-1073-76F5-EAC2D43A6205}"/>
              </a:ext>
            </a:extLst>
          </p:cNvPr>
          <p:cNvPicPr>
            <a:picLocks noChangeAspect="1"/>
          </p:cNvPicPr>
          <p:nvPr/>
        </p:nvPicPr>
        <p:blipFill rotWithShape="1">
          <a:blip r:embed="rId3"/>
          <a:srcRect b="94375"/>
          <a:stretch/>
        </p:blipFill>
        <p:spPr>
          <a:xfrm>
            <a:off x="7812094" y="1771447"/>
            <a:ext cx="3036434" cy="476194"/>
          </a:xfrm>
          <a:prstGeom prst="rect">
            <a:avLst/>
          </a:prstGeom>
        </p:spPr>
      </p:pic>
    </p:spTree>
    <p:extLst>
      <p:ext uri="{BB962C8B-B14F-4D97-AF65-F5344CB8AC3E}">
        <p14:creationId xmlns:p14="http://schemas.microsoft.com/office/powerpoint/2010/main" val="19056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B0D22-C30F-4B2B-193C-8FD1145405E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BAFD7A0-0522-88CD-A97D-2E19FCAD1435}"/>
              </a:ext>
            </a:extLst>
          </p:cNvPr>
          <p:cNvSpPr>
            <a:spLocks noGrp="1"/>
          </p:cNvSpPr>
          <p:nvPr>
            <p:ph type="title"/>
          </p:nvPr>
        </p:nvSpPr>
        <p:spPr/>
        <p:txBody>
          <a:bodyPr>
            <a:normAutofit/>
          </a:bodyPr>
          <a:lstStyle/>
          <a:p>
            <a:r>
              <a:rPr kumimoji="1" lang="en-US" altLang="zh-CN" dirty="0"/>
              <a:t>Subword Segmentation: Examples (2/2)</a:t>
            </a:r>
            <a:endParaRPr kumimoji="1" lang="zh-CN" altLang="en-US" dirty="0"/>
          </a:p>
        </p:txBody>
      </p:sp>
      <p:sp>
        <p:nvSpPr>
          <p:cNvPr id="3" name="内容占位符 2">
            <a:extLst>
              <a:ext uri="{FF2B5EF4-FFF2-40B4-BE49-F238E27FC236}">
                <a16:creationId xmlns:a16="http://schemas.microsoft.com/office/drawing/2014/main" id="{41A785E2-2582-0FFB-C8B2-AC970FE72160}"/>
              </a:ext>
            </a:extLst>
          </p:cNvPr>
          <p:cNvSpPr>
            <a:spLocks noGrp="1"/>
          </p:cNvSpPr>
          <p:nvPr>
            <p:ph idx="1"/>
          </p:nvPr>
        </p:nvSpPr>
        <p:spPr>
          <a:xfrm>
            <a:off x="180000" y="850260"/>
            <a:ext cx="11748648" cy="702668"/>
          </a:xfrm>
        </p:spPr>
        <p:txBody>
          <a:bodyPr>
            <a:normAutofit/>
          </a:bodyPr>
          <a:lstStyle/>
          <a:p>
            <a:r>
              <a:rPr lang="en-US" altLang="zh-CN" dirty="0"/>
              <a:t>A </a:t>
            </a:r>
            <a:r>
              <a:rPr lang="en-US" altLang="zh-CN" b="1" dirty="0">
                <a:solidFill>
                  <a:srgbClr val="FF0000"/>
                </a:solidFill>
              </a:rPr>
              <a:t>multilingual</a:t>
            </a:r>
            <a:r>
              <a:rPr lang="en-US" altLang="zh-CN" dirty="0"/>
              <a:t> segmenter using </a:t>
            </a:r>
            <a:r>
              <a:rPr lang="en-US" altLang="zh-CN" dirty="0" err="1"/>
              <a:t>mBERT</a:t>
            </a:r>
            <a:endParaRPr lang="en-US" altLang="zh-CN" dirty="0"/>
          </a:p>
        </p:txBody>
      </p:sp>
      <p:pic>
        <p:nvPicPr>
          <p:cNvPr id="33" name="图片 32">
            <a:extLst>
              <a:ext uri="{FF2B5EF4-FFF2-40B4-BE49-F238E27FC236}">
                <a16:creationId xmlns:a16="http://schemas.microsoft.com/office/drawing/2014/main" id="{A2E728DB-F060-8F64-C211-BCCFEF1FC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5" y="3289559"/>
            <a:ext cx="5393944" cy="3354915"/>
          </a:xfrm>
          <a:prstGeom prst="rect">
            <a:avLst/>
          </a:prstGeom>
        </p:spPr>
      </p:pic>
      <p:sp>
        <p:nvSpPr>
          <p:cNvPr id="4" name="灯片编号占位符 3">
            <a:extLst>
              <a:ext uri="{FF2B5EF4-FFF2-40B4-BE49-F238E27FC236}">
                <a16:creationId xmlns:a16="http://schemas.microsoft.com/office/drawing/2014/main" id="{DFB2204C-0CDF-330A-AD6B-EC085B652578}"/>
              </a:ext>
            </a:extLst>
          </p:cNvPr>
          <p:cNvSpPr>
            <a:spLocks noGrp="1"/>
          </p:cNvSpPr>
          <p:nvPr>
            <p:ph type="sldNum" sz="quarter" idx="4"/>
          </p:nvPr>
        </p:nvSpPr>
        <p:spPr>
          <a:xfrm>
            <a:off x="11122768" y="6237312"/>
            <a:ext cx="877888" cy="288032"/>
          </a:xfrm>
        </p:spPr>
        <p:txBody>
          <a:bodyPr/>
          <a:lstStyle/>
          <a:p>
            <a:fld id="{6C8141C0-FF0A-46C4-A881-8E3732AB5F4E}" type="slidenum">
              <a:rPr lang="ja-JP" altLang="en-US" smtClean="0"/>
              <a:pPr/>
              <a:t>13</a:t>
            </a:fld>
            <a:endParaRPr lang="ja-JP" altLang="en-US" dirty="0"/>
          </a:p>
        </p:txBody>
      </p:sp>
      <p:grpSp>
        <p:nvGrpSpPr>
          <p:cNvPr id="12" name="组合 11">
            <a:extLst>
              <a:ext uri="{FF2B5EF4-FFF2-40B4-BE49-F238E27FC236}">
                <a16:creationId xmlns:a16="http://schemas.microsoft.com/office/drawing/2014/main" id="{064B011D-2055-03C0-F511-378DD983A090}"/>
              </a:ext>
            </a:extLst>
          </p:cNvPr>
          <p:cNvGrpSpPr/>
          <p:nvPr/>
        </p:nvGrpSpPr>
        <p:grpSpPr>
          <a:xfrm>
            <a:off x="5849489" y="3561499"/>
            <a:ext cx="6067852" cy="3215734"/>
            <a:chOff x="6060494" y="3453355"/>
            <a:chExt cx="6067852" cy="3215734"/>
          </a:xfrm>
        </p:grpSpPr>
        <p:pic>
          <p:nvPicPr>
            <p:cNvPr id="35" name="图片 34">
              <a:extLst>
                <a:ext uri="{FF2B5EF4-FFF2-40B4-BE49-F238E27FC236}">
                  <a16:creationId xmlns:a16="http://schemas.microsoft.com/office/drawing/2014/main" id="{15372B99-41C8-047B-AF45-E5E884D1A1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0494" y="3453355"/>
              <a:ext cx="6067852" cy="3215734"/>
            </a:xfrm>
            <a:prstGeom prst="rect">
              <a:avLst/>
            </a:prstGeom>
          </p:spPr>
        </p:pic>
        <p:sp>
          <p:nvSpPr>
            <p:cNvPr id="11" name="文本框 10">
              <a:extLst>
                <a:ext uri="{FF2B5EF4-FFF2-40B4-BE49-F238E27FC236}">
                  <a16:creationId xmlns:a16="http://schemas.microsoft.com/office/drawing/2014/main" id="{F499E45F-E5A9-0E2B-1D29-65BA288FA05B}"/>
                </a:ext>
              </a:extLst>
            </p:cNvPr>
            <p:cNvSpPr txBox="1"/>
            <p:nvPr/>
          </p:nvSpPr>
          <p:spPr>
            <a:xfrm>
              <a:off x="9552384" y="5641503"/>
              <a:ext cx="504056" cy="307777"/>
            </a:xfrm>
            <a:prstGeom prst="rect">
              <a:avLst/>
            </a:prstGeom>
            <a:solidFill>
              <a:schemeClr val="bg1"/>
            </a:solidFill>
          </p:spPr>
          <p:txBody>
            <a:bodyPr wrap="square" rtlCol="0">
              <a:spAutoFit/>
            </a:bodyPr>
            <a:lstStyle/>
            <a:p>
              <a:r>
                <a:rPr kumimoji="1" lang="en-US" altLang="zh-CN" sz="1400" dirty="0">
                  <a:solidFill>
                    <a:srgbClr val="0370C0"/>
                  </a:solidFill>
                </a:rPr>
                <a:t>say</a:t>
              </a:r>
              <a:endParaRPr kumimoji="1" lang="zh-CN" altLang="en-US" sz="1400" dirty="0">
                <a:solidFill>
                  <a:srgbClr val="0370C0"/>
                </a:solidFill>
              </a:endParaRPr>
            </a:p>
          </p:txBody>
        </p:sp>
      </p:grpSp>
      <p:sp>
        <p:nvSpPr>
          <p:cNvPr id="13" name="灯片编号占位符 3">
            <a:extLst>
              <a:ext uri="{FF2B5EF4-FFF2-40B4-BE49-F238E27FC236}">
                <a16:creationId xmlns:a16="http://schemas.microsoft.com/office/drawing/2014/main" id="{C1F6192D-5AF6-5DEC-ECC5-6C970F54BB4B}"/>
              </a:ext>
            </a:extLst>
          </p:cNvPr>
          <p:cNvSpPr txBox="1">
            <a:spLocks/>
          </p:cNvSpPr>
          <p:nvPr/>
        </p:nvSpPr>
        <p:spPr>
          <a:xfrm>
            <a:off x="11050760" y="6309320"/>
            <a:ext cx="877888" cy="288032"/>
          </a:xfrm>
          <a:prstGeom prst="rect">
            <a:avLst/>
          </a:prstGeom>
        </p:spPr>
        <p:txBody>
          <a:bodyPr/>
          <a:lstStyle>
            <a:defPPr>
              <a:defRPr lang="ja-JP"/>
            </a:defPPr>
            <a:lvl1pPr marL="0" algn="ctr" defTabSz="914400" rtl="0" eaLnBrk="1" latinLnBrk="0" hangingPunct="1">
              <a:defRPr kumimoji="1" sz="1900" b="0" kern="1200">
                <a:solidFill>
                  <a:schemeClr val="tx1">
                    <a:lumMod val="75000"/>
                    <a:lumOff val="25000"/>
                  </a:schemeClr>
                </a:solidFill>
                <a:latin typeface="+mn-lt"/>
                <a:ea typeface="+mj-ea"/>
                <a:cs typeface="Arial" panose="020B0604020202020204"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6C8141C0-FF0A-46C4-A881-8E3732AB5F4E}" type="slidenum">
              <a:rPr lang="ja-JP" altLang="en-US" smtClean="0"/>
              <a:pPr/>
              <a:t>13</a:t>
            </a:fld>
            <a:endParaRPr lang="ja-JP" altLang="en-US" dirty="0"/>
          </a:p>
        </p:txBody>
      </p:sp>
      <p:grpSp>
        <p:nvGrpSpPr>
          <p:cNvPr id="16" name="组合 15">
            <a:extLst>
              <a:ext uri="{FF2B5EF4-FFF2-40B4-BE49-F238E27FC236}">
                <a16:creationId xmlns:a16="http://schemas.microsoft.com/office/drawing/2014/main" id="{2357CAC5-549A-A650-8CB2-A0D290613BD6}"/>
              </a:ext>
            </a:extLst>
          </p:cNvPr>
          <p:cNvGrpSpPr/>
          <p:nvPr/>
        </p:nvGrpSpPr>
        <p:grpSpPr>
          <a:xfrm>
            <a:off x="33450" y="1367010"/>
            <a:ext cx="5782350" cy="3523891"/>
            <a:chOff x="25619" y="2915652"/>
            <a:chExt cx="5782350" cy="3523891"/>
          </a:xfrm>
        </p:grpSpPr>
        <p:grpSp>
          <p:nvGrpSpPr>
            <p:cNvPr id="14" name="组合 13">
              <a:extLst>
                <a:ext uri="{FF2B5EF4-FFF2-40B4-BE49-F238E27FC236}">
                  <a16:creationId xmlns:a16="http://schemas.microsoft.com/office/drawing/2014/main" id="{59DA2496-7A70-68FB-DD16-D153EB208F78}"/>
                </a:ext>
              </a:extLst>
            </p:cNvPr>
            <p:cNvGrpSpPr/>
            <p:nvPr/>
          </p:nvGrpSpPr>
          <p:grpSpPr>
            <a:xfrm>
              <a:off x="42116" y="2915652"/>
              <a:ext cx="5765853" cy="3339225"/>
              <a:chOff x="42116" y="2915652"/>
              <a:chExt cx="5765853" cy="3339225"/>
            </a:xfrm>
          </p:grpSpPr>
          <p:pic>
            <p:nvPicPr>
              <p:cNvPr id="5" name="图片 4">
                <a:extLst>
                  <a:ext uri="{FF2B5EF4-FFF2-40B4-BE49-F238E27FC236}">
                    <a16:creationId xmlns:a16="http://schemas.microsoft.com/office/drawing/2014/main" id="{7D0FB7BC-E463-B77F-FEFF-1BC78F884DF4}"/>
                  </a:ext>
                </a:extLst>
              </p:cNvPr>
              <p:cNvPicPr>
                <a:picLocks noChangeAspect="1"/>
              </p:cNvPicPr>
              <p:nvPr/>
            </p:nvPicPr>
            <p:blipFill>
              <a:blip r:embed="rId5"/>
              <a:stretch>
                <a:fillRect/>
              </a:stretch>
            </p:blipFill>
            <p:spPr>
              <a:xfrm>
                <a:off x="58819" y="3280581"/>
                <a:ext cx="5749150" cy="2974296"/>
              </a:xfrm>
              <a:prstGeom prst="rect">
                <a:avLst/>
              </a:prstGeom>
            </p:spPr>
          </p:pic>
          <p:sp>
            <p:nvSpPr>
              <p:cNvPr id="9" name="文本框 8">
                <a:extLst>
                  <a:ext uri="{FF2B5EF4-FFF2-40B4-BE49-F238E27FC236}">
                    <a16:creationId xmlns:a16="http://schemas.microsoft.com/office/drawing/2014/main" id="{34FAC672-1810-19F4-A413-58B575096F20}"/>
                  </a:ext>
                </a:extLst>
              </p:cNvPr>
              <p:cNvSpPr txBox="1"/>
              <p:nvPr/>
            </p:nvSpPr>
            <p:spPr>
              <a:xfrm>
                <a:off x="42116" y="2915652"/>
                <a:ext cx="1058303" cy="369332"/>
              </a:xfrm>
              <a:prstGeom prst="rect">
                <a:avLst/>
              </a:prstGeom>
              <a:noFill/>
            </p:spPr>
            <p:txBody>
              <a:bodyPr wrap="none" rtlCol="0">
                <a:spAutoFit/>
              </a:bodyPr>
              <a:lstStyle/>
              <a:p>
                <a:r>
                  <a:rPr kumimoji="1" lang="en-US" altLang="zh-CN" b="1" dirty="0"/>
                  <a:t>Japanese</a:t>
                </a:r>
                <a:endParaRPr kumimoji="1" lang="zh-CN" altLang="en-US" b="1" dirty="0"/>
              </a:p>
            </p:txBody>
          </p:sp>
        </p:grpSp>
        <p:sp>
          <p:nvSpPr>
            <p:cNvPr id="6" name="文本框 5">
              <a:extLst>
                <a:ext uri="{FF2B5EF4-FFF2-40B4-BE49-F238E27FC236}">
                  <a16:creationId xmlns:a16="http://schemas.microsoft.com/office/drawing/2014/main" id="{1CEF788A-74E9-E48E-4667-B34B5BC5A6E4}"/>
                </a:ext>
              </a:extLst>
            </p:cNvPr>
            <p:cNvSpPr txBox="1"/>
            <p:nvPr/>
          </p:nvSpPr>
          <p:spPr>
            <a:xfrm>
              <a:off x="25619" y="6070211"/>
              <a:ext cx="2767361" cy="369332"/>
            </a:xfrm>
            <a:prstGeom prst="rect">
              <a:avLst/>
            </a:prstGeom>
            <a:noFill/>
          </p:spPr>
          <p:txBody>
            <a:bodyPr wrap="none" rtlCol="0">
              <a:spAutoFit/>
            </a:bodyPr>
            <a:lstStyle/>
            <a:p>
              <a:r>
                <a:rPr kumimoji="1" lang="en-US" altLang="zh-CN" dirty="0"/>
                <a:t>*pre-tokenized by </a:t>
              </a:r>
              <a:r>
                <a:rPr kumimoji="1" lang="en-US" altLang="zh-CN" dirty="0" err="1"/>
                <a:t>Juman</a:t>
              </a:r>
              <a:r>
                <a:rPr kumimoji="1" lang="en-US" altLang="zh-CN" dirty="0"/>
                <a:t>++</a:t>
              </a:r>
              <a:endParaRPr kumimoji="1" lang="zh-CN" altLang="en-US" dirty="0"/>
            </a:p>
          </p:txBody>
        </p:sp>
      </p:grpSp>
      <p:grpSp>
        <p:nvGrpSpPr>
          <p:cNvPr id="15" name="组合 14">
            <a:extLst>
              <a:ext uri="{FF2B5EF4-FFF2-40B4-BE49-F238E27FC236}">
                <a16:creationId xmlns:a16="http://schemas.microsoft.com/office/drawing/2014/main" id="{6F5F48B8-2ADF-66DC-EAB1-83BFA6D742C5}"/>
              </a:ext>
            </a:extLst>
          </p:cNvPr>
          <p:cNvGrpSpPr/>
          <p:nvPr/>
        </p:nvGrpSpPr>
        <p:grpSpPr>
          <a:xfrm>
            <a:off x="5901968" y="1446263"/>
            <a:ext cx="5749151" cy="3330958"/>
            <a:chOff x="6384030" y="2915652"/>
            <a:chExt cx="5749151" cy="3330958"/>
          </a:xfrm>
        </p:grpSpPr>
        <p:sp>
          <p:nvSpPr>
            <p:cNvPr id="10" name="文本框 9">
              <a:extLst>
                <a:ext uri="{FF2B5EF4-FFF2-40B4-BE49-F238E27FC236}">
                  <a16:creationId xmlns:a16="http://schemas.microsoft.com/office/drawing/2014/main" id="{C7BA4FC9-AA1B-7CA7-1A32-7DB2044BCFC6}"/>
                </a:ext>
              </a:extLst>
            </p:cNvPr>
            <p:cNvSpPr txBox="1"/>
            <p:nvPr/>
          </p:nvSpPr>
          <p:spPr>
            <a:xfrm>
              <a:off x="6388471" y="2915652"/>
              <a:ext cx="931665" cy="369332"/>
            </a:xfrm>
            <a:prstGeom prst="rect">
              <a:avLst/>
            </a:prstGeom>
            <a:noFill/>
          </p:spPr>
          <p:txBody>
            <a:bodyPr wrap="none" rtlCol="0">
              <a:spAutoFit/>
            </a:bodyPr>
            <a:lstStyle/>
            <a:p>
              <a:r>
                <a:rPr kumimoji="1" lang="en-US" altLang="zh-CN" b="1" dirty="0"/>
                <a:t>Chinese</a:t>
              </a:r>
              <a:endParaRPr kumimoji="1" lang="zh-CN" altLang="en-US" b="1" dirty="0"/>
            </a:p>
          </p:txBody>
        </p:sp>
        <p:pic>
          <p:nvPicPr>
            <p:cNvPr id="8" name="图片 7">
              <a:extLst>
                <a:ext uri="{FF2B5EF4-FFF2-40B4-BE49-F238E27FC236}">
                  <a16:creationId xmlns:a16="http://schemas.microsoft.com/office/drawing/2014/main" id="{58225C5E-14C3-18AE-BE48-E578948D5B8B}"/>
                </a:ext>
              </a:extLst>
            </p:cNvPr>
            <p:cNvPicPr>
              <a:picLocks noChangeAspect="1"/>
            </p:cNvPicPr>
            <p:nvPr/>
          </p:nvPicPr>
          <p:blipFill>
            <a:blip r:embed="rId6"/>
            <a:stretch>
              <a:fillRect/>
            </a:stretch>
          </p:blipFill>
          <p:spPr>
            <a:xfrm>
              <a:off x="6384030" y="3288848"/>
              <a:ext cx="5749151" cy="2957762"/>
            </a:xfrm>
            <a:prstGeom prst="rect">
              <a:avLst/>
            </a:prstGeom>
          </p:spPr>
        </p:pic>
      </p:grpSp>
    </p:spTree>
    <p:extLst>
      <p:ext uri="{BB962C8B-B14F-4D97-AF65-F5344CB8AC3E}">
        <p14:creationId xmlns:p14="http://schemas.microsoft.com/office/powerpoint/2010/main" val="195132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Character Decomposition: Motivation</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1820656" cy="1282598"/>
          </a:xfrm>
        </p:spPr>
        <p:txBody>
          <a:bodyPr>
            <a:normAutofit/>
          </a:bodyPr>
          <a:lstStyle/>
          <a:p>
            <a:r>
              <a:rPr lang="en-US" altLang="zh-CN" dirty="0"/>
              <a:t>Characters in languages such as </a:t>
            </a:r>
            <a:r>
              <a:rPr lang="en-US" altLang="zh-CN" b="1" dirty="0"/>
              <a:t>Chinese</a:t>
            </a:r>
            <a:r>
              <a:rPr lang="en-US" altLang="zh-CN" dirty="0"/>
              <a:t>, Japanese, Korean may contain </a:t>
            </a:r>
            <a:r>
              <a:rPr lang="en-US" altLang="zh-CN" b="1" dirty="0">
                <a:solidFill>
                  <a:srgbClr val="004EA2"/>
                </a:solidFill>
                <a:ea typeface="+mn-ea"/>
              </a:rPr>
              <a:t>sub-characters</a:t>
            </a:r>
            <a:r>
              <a:rPr lang="en-US" altLang="zh-CN" dirty="0"/>
              <a:t>.</a:t>
            </a: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14</a:t>
            </a:fld>
            <a:endParaRPr lang="ja-JP" altLang="en-US" dirty="0"/>
          </a:p>
        </p:txBody>
      </p:sp>
      <p:grpSp>
        <p:nvGrpSpPr>
          <p:cNvPr id="8" name="组合 7">
            <a:extLst>
              <a:ext uri="{FF2B5EF4-FFF2-40B4-BE49-F238E27FC236}">
                <a16:creationId xmlns:a16="http://schemas.microsoft.com/office/drawing/2014/main" id="{9DC604CD-C612-50CE-C222-65D00C5663E5}"/>
              </a:ext>
            </a:extLst>
          </p:cNvPr>
          <p:cNvGrpSpPr/>
          <p:nvPr/>
        </p:nvGrpSpPr>
        <p:grpSpPr>
          <a:xfrm>
            <a:off x="6775740" y="2669145"/>
            <a:ext cx="2715709" cy="1848544"/>
            <a:chOff x="383707" y="4417789"/>
            <a:chExt cx="2715709" cy="1848544"/>
          </a:xfrm>
        </p:grpSpPr>
        <p:pic>
          <p:nvPicPr>
            <p:cNvPr id="9" name="Picture 2" descr="A simple line drawing of a person riding a galloping horse. The horse is in mid-gallop, showing movement and speed. The rider is depicted in a minimalistic style, holding the reins. The entire scene is drawn using clean, flowing lines to emphasize the action of galloping, with no background details, focusing on the simplicity and dynamism of the motion.">
              <a:extLst>
                <a:ext uri="{FF2B5EF4-FFF2-40B4-BE49-F238E27FC236}">
                  <a16:creationId xmlns:a16="http://schemas.microsoft.com/office/drawing/2014/main" id="{C13A5D4F-6BC0-C69B-B331-30A8F5FA02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707" y="5171013"/>
              <a:ext cx="1095320" cy="10953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A simple line drawing of a horse standing still. The horse is depicted in a minimalistic style, with clean, flowing lines to emphasize the elegance and grace of the animal. There are no background details, focusing on the simplicity and the pure form of the horse.">
              <a:extLst>
                <a:ext uri="{FF2B5EF4-FFF2-40B4-BE49-F238E27FC236}">
                  <a16:creationId xmlns:a16="http://schemas.microsoft.com/office/drawing/2014/main" id="{5171A036-5B80-6CFF-596B-96FAFD3EAE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167" t="20617" r="22558" b="20313"/>
            <a:stretch/>
          </p:blipFill>
          <p:spPr bwMode="auto">
            <a:xfrm>
              <a:off x="1738746" y="5356120"/>
              <a:ext cx="714957" cy="750472"/>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57AA475F-3457-332C-9A64-6A60DB899D3A}"/>
                </a:ext>
              </a:extLst>
            </p:cNvPr>
            <p:cNvSpPr txBox="1"/>
            <p:nvPr/>
          </p:nvSpPr>
          <p:spPr>
            <a:xfrm>
              <a:off x="779124" y="4417789"/>
              <a:ext cx="646331" cy="646331"/>
            </a:xfrm>
            <a:prstGeom prst="rect">
              <a:avLst/>
            </a:prstGeom>
            <a:noFill/>
          </p:spPr>
          <p:txBody>
            <a:bodyPr wrap="none" rtlCol="0">
              <a:spAutoFit/>
            </a:bodyPr>
            <a:lstStyle/>
            <a:p>
              <a:r>
                <a:rPr kumimoji="1" lang="zh-CN" altLang="en-US" sz="3600" dirty="0"/>
                <a:t>驰</a:t>
              </a:r>
            </a:p>
          </p:txBody>
        </p:sp>
        <p:cxnSp>
          <p:nvCxnSpPr>
            <p:cNvPr id="12" name="直线箭头连接符 11">
              <a:extLst>
                <a:ext uri="{FF2B5EF4-FFF2-40B4-BE49-F238E27FC236}">
                  <a16:creationId xmlns:a16="http://schemas.microsoft.com/office/drawing/2014/main" id="{1C1060CF-0CD4-92DC-8C18-82ECB26D9832}"/>
                </a:ext>
              </a:extLst>
            </p:cNvPr>
            <p:cNvCxnSpPr>
              <a:stCxn id="11" idx="3"/>
            </p:cNvCxnSpPr>
            <p:nvPr/>
          </p:nvCxnSpPr>
          <p:spPr>
            <a:xfrm flipV="1">
              <a:off x="1425455" y="4740954"/>
              <a:ext cx="42207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6FB34E26-268D-62E1-D017-8AA7CAD6A008}"/>
                </a:ext>
              </a:extLst>
            </p:cNvPr>
            <p:cNvSpPr txBox="1"/>
            <p:nvPr/>
          </p:nvSpPr>
          <p:spPr>
            <a:xfrm>
              <a:off x="1805924" y="4417789"/>
              <a:ext cx="646331" cy="646331"/>
            </a:xfrm>
            <a:prstGeom prst="rect">
              <a:avLst/>
            </a:prstGeom>
            <a:noFill/>
          </p:spPr>
          <p:txBody>
            <a:bodyPr wrap="none" rtlCol="0">
              <a:spAutoFit/>
            </a:bodyPr>
            <a:lstStyle/>
            <a:p>
              <a:r>
                <a:rPr lang="zh-CN" altLang="en-US" sz="3600" dirty="0"/>
                <a:t>马</a:t>
              </a:r>
              <a:endParaRPr kumimoji="1" lang="zh-CN" altLang="en-US" sz="3600" dirty="0"/>
            </a:p>
          </p:txBody>
        </p:sp>
        <p:sp>
          <p:nvSpPr>
            <p:cNvPr id="14" name="文本框 13">
              <a:extLst>
                <a:ext uri="{FF2B5EF4-FFF2-40B4-BE49-F238E27FC236}">
                  <a16:creationId xmlns:a16="http://schemas.microsoft.com/office/drawing/2014/main" id="{0F11B5F6-713C-96BF-FC5C-B96EDA132568}"/>
                </a:ext>
              </a:extLst>
            </p:cNvPr>
            <p:cNvSpPr txBox="1"/>
            <p:nvPr/>
          </p:nvSpPr>
          <p:spPr>
            <a:xfrm>
              <a:off x="2254313" y="4417789"/>
              <a:ext cx="845103" cy="646331"/>
            </a:xfrm>
            <a:prstGeom prst="rect">
              <a:avLst/>
            </a:prstGeom>
            <a:noFill/>
          </p:spPr>
          <p:txBody>
            <a:bodyPr wrap="none" rtlCol="0">
              <a:spAutoFit/>
            </a:bodyPr>
            <a:lstStyle/>
            <a:p>
              <a:r>
                <a:rPr kumimoji="1" lang="en-US" altLang="zh-CN" sz="3600" b="1" dirty="0">
                  <a:solidFill>
                    <a:srgbClr val="004EA2"/>
                  </a:solidFill>
                </a:rPr>
                <a:t>/</a:t>
              </a:r>
              <a:r>
                <a:rPr kumimoji="1" lang="zh-CN" altLang="en-US" sz="3600" dirty="0"/>
                <a:t>也</a:t>
              </a:r>
            </a:p>
          </p:txBody>
        </p:sp>
        <p:sp>
          <p:nvSpPr>
            <p:cNvPr id="15" name="文本框 14">
              <a:extLst>
                <a:ext uri="{FF2B5EF4-FFF2-40B4-BE49-F238E27FC236}">
                  <a16:creationId xmlns:a16="http://schemas.microsoft.com/office/drawing/2014/main" id="{E98C361E-7600-6AB6-9F97-9E3F6F3B7312}"/>
                </a:ext>
              </a:extLst>
            </p:cNvPr>
            <p:cNvSpPr txBox="1"/>
            <p:nvPr/>
          </p:nvSpPr>
          <p:spPr>
            <a:xfrm>
              <a:off x="848052" y="4896351"/>
              <a:ext cx="508473" cy="369332"/>
            </a:xfrm>
            <a:prstGeom prst="rect">
              <a:avLst/>
            </a:prstGeom>
            <a:noFill/>
          </p:spPr>
          <p:txBody>
            <a:bodyPr wrap="none" rtlCol="0">
              <a:spAutoFit/>
            </a:bodyPr>
            <a:lstStyle/>
            <a:p>
              <a:r>
                <a:rPr kumimoji="1" lang="en-US" altLang="zh-CN" dirty="0">
                  <a:solidFill>
                    <a:schemeClr val="tx1">
                      <a:lumMod val="50000"/>
                      <a:lumOff val="50000"/>
                    </a:schemeClr>
                  </a:solidFill>
                </a:rPr>
                <a:t>run</a:t>
              </a:r>
              <a:endParaRPr kumimoji="1" lang="zh-CN" altLang="en-US" dirty="0">
                <a:solidFill>
                  <a:schemeClr val="tx1">
                    <a:lumMod val="50000"/>
                    <a:lumOff val="50000"/>
                  </a:schemeClr>
                </a:solidFill>
              </a:endParaRPr>
            </a:p>
          </p:txBody>
        </p:sp>
        <p:sp>
          <p:nvSpPr>
            <p:cNvPr id="16" name="文本框 15">
              <a:extLst>
                <a:ext uri="{FF2B5EF4-FFF2-40B4-BE49-F238E27FC236}">
                  <a16:creationId xmlns:a16="http://schemas.microsoft.com/office/drawing/2014/main" id="{BF82621C-EE22-0348-E32D-E83461B2CA22}"/>
                </a:ext>
              </a:extLst>
            </p:cNvPr>
            <p:cNvSpPr txBox="1"/>
            <p:nvPr/>
          </p:nvSpPr>
          <p:spPr>
            <a:xfrm>
              <a:off x="1742574" y="4912854"/>
              <a:ext cx="709681" cy="369332"/>
            </a:xfrm>
            <a:prstGeom prst="rect">
              <a:avLst/>
            </a:prstGeom>
            <a:noFill/>
          </p:spPr>
          <p:txBody>
            <a:bodyPr wrap="none" rtlCol="0">
              <a:spAutoFit/>
            </a:bodyPr>
            <a:lstStyle/>
            <a:p>
              <a:r>
                <a:rPr kumimoji="1" lang="en-US" altLang="zh-CN" dirty="0">
                  <a:solidFill>
                    <a:schemeClr val="tx1">
                      <a:lumMod val="50000"/>
                      <a:lumOff val="50000"/>
                    </a:schemeClr>
                  </a:solidFill>
                </a:rPr>
                <a:t>horse</a:t>
              </a:r>
              <a:endParaRPr kumimoji="1" lang="zh-CN" altLang="en-US" dirty="0">
                <a:solidFill>
                  <a:schemeClr val="tx1">
                    <a:lumMod val="50000"/>
                    <a:lumOff val="50000"/>
                  </a:schemeClr>
                </a:solidFill>
              </a:endParaRPr>
            </a:p>
          </p:txBody>
        </p:sp>
      </p:grpSp>
      <p:sp>
        <p:nvSpPr>
          <p:cNvPr id="17" name="矩形 16">
            <a:extLst>
              <a:ext uri="{FF2B5EF4-FFF2-40B4-BE49-F238E27FC236}">
                <a16:creationId xmlns:a16="http://schemas.microsoft.com/office/drawing/2014/main" id="{F4AE1802-F3E1-8EB2-D257-36C01A82F391}"/>
              </a:ext>
            </a:extLst>
          </p:cNvPr>
          <p:cNvSpPr/>
          <p:nvPr/>
        </p:nvSpPr>
        <p:spPr>
          <a:xfrm>
            <a:off x="6565535" y="2660581"/>
            <a:ext cx="3562913" cy="819653"/>
          </a:xfrm>
          <a:prstGeom prst="rect">
            <a:avLst/>
          </a:prstGeom>
          <a:solidFill>
            <a:schemeClr val="tx2">
              <a:lumMod val="60000"/>
              <a:lumOff val="40000"/>
              <a:alpha val="1101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8463DD1A-139C-9B45-26C5-0EAB67B476A6}"/>
              </a:ext>
            </a:extLst>
          </p:cNvPr>
          <p:cNvSpPr txBox="1"/>
          <p:nvPr/>
        </p:nvSpPr>
        <p:spPr>
          <a:xfrm>
            <a:off x="4060391" y="2110905"/>
            <a:ext cx="3418756" cy="461665"/>
          </a:xfrm>
          <a:prstGeom prst="rect">
            <a:avLst/>
          </a:prstGeom>
          <a:noFill/>
        </p:spPr>
        <p:txBody>
          <a:bodyPr wrap="none" rtlCol="0">
            <a:spAutoFit/>
          </a:bodyPr>
          <a:lstStyle/>
          <a:p>
            <a:r>
              <a:rPr lang="en-US" altLang="zh-CN" sz="2400" b="1" dirty="0"/>
              <a:t>Character </a:t>
            </a:r>
            <a:r>
              <a:rPr lang="en-US" altLang="zh-CN" sz="2400" b="1" dirty="0">
                <a:solidFill>
                  <a:srgbClr val="004EA2"/>
                </a:solidFill>
              </a:rPr>
              <a:t>Decomposition</a:t>
            </a:r>
            <a:endParaRPr lang="zh-CN" altLang="en-US" sz="2400" b="1" dirty="0">
              <a:solidFill>
                <a:srgbClr val="004EA2"/>
              </a:solidFill>
            </a:endParaRPr>
          </a:p>
        </p:txBody>
      </p:sp>
      <p:sp>
        <p:nvSpPr>
          <p:cNvPr id="29" name="矩形 28">
            <a:extLst>
              <a:ext uri="{FF2B5EF4-FFF2-40B4-BE49-F238E27FC236}">
                <a16:creationId xmlns:a16="http://schemas.microsoft.com/office/drawing/2014/main" id="{C91B6B18-5A14-E843-C3B1-0D844E4BBDC4}"/>
              </a:ext>
            </a:extLst>
          </p:cNvPr>
          <p:cNvSpPr/>
          <p:nvPr/>
        </p:nvSpPr>
        <p:spPr>
          <a:xfrm>
            <a:off x="1452967" y="2651573"/>
            <a:ext cx="3562913" cy="819653"/>
          </a:xfrm>
          <a:prstGeom prst="rect">
            <a:avLst/>
          </a:prstGeom>
          <a:solidFill>
            <a:srgbClr val="92D050">
              <a:alpha val="1101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95CD5870-A383-59F9-ECB9-00B61D5FDC5C}"/>
              </a:ext>
            </a:extLst>
          </p:cNvPr>
          <p:cNvGrpSpPr/>
          <p:nvPr/>
        </p:nvGrpSpPr>
        <p:grpSpPr>
          <a:xfrm>
            <a:off x="1524805" y="2669145"/>
            <a:ext cx="3482638" cy="868796"/>
            <a:chOff x="6456040" y="3360278"/>
            <a:chExt cx="3482638" cy="868796"/>
          </a:xfrm>
        </p:grpSpPr>
        <p:grpSp>
          <p:nvGrpSpPr>
            <p:cNvPr id="20" name="组合 19">
              <a:extLst>
                <a:ext uri="{FF2B5EF4-FFF2-40B4-BE49-F238E27FC236}">
                  <a16:creationId xmlns:a16="http://schemas.microsoft.com/office/drawing/2014/main" id="{9EBE4C8E-F457-B377-C322-A26A7DCD9067}"/>
                </a:ext>
              </a:extLst>
            </p:cNvPr>
            <p:cNvGrpSpPr/>
            <p:nvPr/>
          </p:nvGrpSpPr>
          <p:grpSpPr>
            <a:xfrm>
              <a:off x="6456040" y="3360278"/>
              <a:ext cx="3482638" cy="864397"/>
              <a:chOff x="707272" y="4417789"/>
              <a:chExt cx="3482638" cy="864397"/>
            </a:xfrm>
          </p:grpSpPr>
          <p:sp>
            <p:nvSpPr>
              <p:cNvPr id="23" name="文本框 22">
                <a:extLst>
                  <a:ext uri="{FF2B5EF4-FFF2-40B4-BE49-F238E27FC236}">
                    <a16:creationId xmlns:a16="http://schemas.microsoft.com/office/drawing/2014/main" id="{A67A2B43-3F76-8997-5E31-E07BF360000D}"/>
                  </a:ext>
                </a:extLst>
              </p:cNvPr>
              <p:cNvSpPr txBox="1"/>
              <p:nvPr/>
            </p:nvSpPr>
            <p:spPr>
              <a:xfrm>
                <a:off x="779124" y="4417789"/>
                <a:ext cx="646331" cy="646331"/>
              </a:xfrm>
              <a:prstGeom prst="rect">
                <a:avLst/>
              </a:prstGeom>
              <a:noFill/>
            </p:spPr>
            <p:txBody>
              <a:bodyPr wrap="none" rtlCol="0">
                <a:spAutoFit/>
              </a:bodyPr>
              <a:lstStyle/>
              <a:p>
                <a:r>
                  <a:rPr lang="zh-CN" altLang="en-US" sz="3600" dirty="0"/>
                  <a:t>森</a:t>
                </a:r>
                <a:endParaRPr kumimoji="1" lang="zh-CN" altLang="en-US" sz="3600" dirty="0"/>
              </a:p>
            </p:txBody>
          </p:sp>
          <p:cxnSp>
            <p:nvCxnSpPr>
              <p:cNvPr id="24" name="直线箭头连接符 23">
                <a:extLst>
                  <a:ext uri="{FF2B5EF4-FFF2-40B4-BE49-F238E27FC236}">
                    <a16:creationId xmlns:a16="http://schemas.microsoft.com/office/drawing/2014/main" id="{6D93E7B5-1C84-2414-872F-3251A4378F2D}"/>
                  </a:ext>
                </a:extLst>
              </p:cNvPr>
              <p:cNvCxnSpPr>
                <a:stCxn id="23" idx="3"/>
              </p:cNvCxnSpPr>
              <p:nvPr/>
            </p:nvCxnSpPr>
            <p:spPr>
              <a:xfrm flipV="1">
                <a:off x="1425455" y="4740954"/>
                <a:ext cx="42207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434794B3-6748-1A8B-56D9-E785CBF20C4D}"/>
                  </a:ext>
                </a:extLst>
              </p:cNvPr>
              <p:cNvSpPr txBox="1"/>
              <p:nvPr/>
            </p:nvSpPr>
            <p:spPr>
              <a:xfrm>
                <a:off x="1805924" y="4417789"/>
                <a:ext cx="2383986" cy="646331"/>
              </a:xfrm>
              <a:prstGeom prst="rect">
                <a:avLst/>
              </a:prstGeom>
              <a:noFill/>
            </p:spPr>
            <p:txBody>
              <a:bodyPr wrap="none" rtlCol="0">
                <a:spAutoFit/>
              </a:bodyPr>
              <a:lstStyle/>
              <a:p>
                <a:r>
                  <a:rPr kumimoji="1" lang="zh-CN" altLang="en-US" sz="3600" dirty="0"/>
                  <a:t>木 </a:t>
                </a:r>
                <a:r>
                  <a:rPr kumimoji="1" lang="en-US" altLang="zh-CN" sz="3600" b="1" dirty="0">
                    <a:solidFill>
                      <a:srgbClr val="004EA2"/>
                    </a:solidFill>
                  </a:rPr>
                  <a:t>/</a:t>
                </a:r>
                <a:r>
                  <a:rPr kumimoji="1" lang="zh-CN" altLang="en-US" sz="3600" b="1" dirty="0">
                    <a:solidFill>
                      <a:srgbClr val="004EA2"/>
                    </a:solidFill>
                  </a:rPr>
                  <a:t> </a:t>
                </a:r>
                <a:r>
                  <a:rPr lang="zh-CN" altLang="en-US" sz="3600" dirty="0"/>
                  <a:t>木 </a:t>
                </a:r>
                <a:r>
                  <a:rPr kumimoji="1" lang="en-US" altLang="zh-CN" sz="3600" b="1" dirty="0">
                    <a:solidFill>
                      <a:srgbClr val="004EA2"/>
                    </a:solidFill>
                  </a:rPr>
                  <a:t>/</a:t>
                </a:r>
                <a:r>
                  <a:rPr kumimoji="1" lang="zh-CN" altLang="en-US" sz="3600" b="1" dirty="0">
                    <a:solidFill>
                      <a:srgbClr val="004EA2"/>
                    </a:solidFill>
                  </a:rPr>
                  <a:t> </a:t>
                </a:r>
                <a:r>
                  <a:rPr lang="zh-CN" altLang="en-US" sz="3600" dirty="0"/>
                  <a:t>木</a:t>
                </a:r>
                <a:endParaRPr lang="en-US" altLang="zh-CN" sz="3600" dirty="0"/>
              </a:p>
            </p:txBody>
          </p:sp>
          <p:sp>
            <p:nvSpPr>
              <p:cNvPr id="27" name="文本框 26">
                <a:extLst>
                  <a:ext uri="{FF2B5EF4-FFF2-40B4-BE49-F238E27FC236}">
                    <a16:creationId xmlns:a16="http://schemas.microsoft.com/office/drawing/2014/main" id="{F9F5A308-1FBD-85A2-C2C2-649B9C4678CA}"/>
                  </a:ext>
                </a:extLst>
              </p:cNvPr>
              <p:cNvSpPr txBox="1"/>
              <p:nvPr/>
            </p:nvSpPr>
            <p:spPr>
              <a:xfrm>
                <a:off x="707272" y="4896351"/>
                <a:ext cx="728854" cy="369332"/>
              </a:xfrm>
              <a:prstGeom prst="rect">
                <a:avLst/>
              </a:prstGeom>
              <a:noFill/>
            </p:spPr>
            <p:txBody>
              <a:bodyPr wrap="none" rtlCol="0">
                <a:spAutoFit/>
              </a:bodyPr>
              <a:lstStyle/>
              <a:p>
                <a:r>
                  <a:rPr kumimoji="1" lang="en-US" altLang="zh-CN" dirty="0">
                    <a:solidFill>
                      <a:schemeClr val="tx1">
                        <a:lumMod val="50000"/>
                        <a:lumOff val="50000"/>
                      </a:schemeClr>
                    </a:solidFill>
                  </a:rPr>
                  <a:t>forest</a:t>
                </a:r>
                <a:endParaRPr kumimoji="1" lang="zh-CN" altLang="en-US" dirty="0">
                  <a:solidFill>
                    <a:schemeClr val="tx1">
                      <a:lumMod val="50000"/>
                      <a:lumOff val="50000"/>
                    </a:schemeClr>
                  </a:solidFill>
                </a:endParaRPr>
              </a:p>
            </p:txBody>
          </p:sp>
          <p:sp>
            <p:nvSpPr>
              <p:cNvPr id="28" name="文本框 27">
                <a:extLst>
                  <a:ext uri="{FF2B5EF4-FFF2-40B4-BE49-F238E27FC236}">
                    <a16:creationId xmlns:a16="http://schemas.microsoft.com/office/drawing/2014/main" id="{0F91CD88-8128-37D2-ADD8-AD4073098A36}"/>
                  </a:ext>
                </a:extLst>
              </p:cNvPr>
              <p:cNvSpPr txBox="1"/>
              <p:nvPr/>
            </p:nvSpPr>
            <p:spPr>
              <a:xfrm>
                <a:off x="1865884" y="4912854"/>
                <a:ext cx="569580" cy="369332"/>
              </a:xfrm>
              <a:prstGeom prst="rect">
                <a:avLst/>
              </a:prstGeom>
              <a:noFill/>
            </p:spPr>
            <p:txBody>
              <a:bodyPr wrap="none" rtlCol="0">
                <a:spAutoFit/>
              </a:bodyPr>
              <a:lstStyle/>
              <a:p>
                <a:r>
                  <a:rPr kumimoji="1" lang="en-US" altLang="zh-CN" dirty="0">
                    <a:solidFill>
                      <a:schemeClr val="tx1">
                        <a:lumMod val="50000"/>
                        <a:lumOff val="50000"/>
                      </a:schemeClr>
                    </a:solidFill>
                  </a:rPr>
                  <a:t>tree</a:t>
                </a:r>
                <a:endParaRPr kumimoji="1" lang="zh-CN" altLang="en-US" dirty="0">
                  <a:solidFill>
                    <a:schemeClr val="tx1">
                      <a:lumMod val="50000"/>
                      <a:lumOff val="50000"/>
                    </a:schemeClr>
                  </a:solidFill>
                </a:endParaRPr>
              </a:p>
            </p:txBody>
          </p:sp>
        </p:grpSp>
        <p:sp>
          <p:nvSpPr>
            <p:cNvPr id="30" name="文本框 29">
              <a:extLst>
                <a:ext uri="{FF2B5EF4-FFF2-40B4-BE49-F238E27FC236}">
                  <a16:creationId xmlns:a16="http://schemas.microsoft.com/office/drawing/2014/main" id="{09BEE853-9FE5-8CE3-7145-B360B427B283}"/>
                </a:ext>
              </a:extLst>
            </p:cNvPr>
            <p:cNvSpPr txBox="1"/>
            <p:nvPr/>
          </p:nvSpPr>
          <p:spPr>
            <a:xfrm>
              <a:off x="8461895" y="3859742"/>
              <a:ext cx="569580" cy="369332"/>
            </a:xfrm>
            <a:prstGeom prst="rect">
              <a:avLst/>
            </a:prstGeom>
            <a:noFill/>
          </p:spPr>
          <p:txBody>
            <a:bodyPr wrap="none" rtlCol="0">
              <a:spAutoFit/>
            </a:bodyPr>
            <a:lstStyle/>
            <a:p>
              <a:r>
                <a:rPr kumimoji="1" lang="en-US" altLang="zh-CN" dirty="0">
                  <a:solidFill>
                    <a:schemeClr val="tx1">
                      <a:lumMod val="50000"/>
                      <a:lumOff val="50000"/>
                    </a:schemeClr>
                  </a:solidFill>
                </a:rPr>
                <a:t>tree</a:t>
              </a:r>
              <a:endParaRPr kumimoji="1" lang="zh-CN" altLang="en-US" dirty="0">
                <a:solidFill>
                  <a:schemeClr val="tx1">
                    <a:lumMod val="50000"/>
                    <a:lumOff val="50000"/>
                  </a:schemeClr>
                </a:solidFill>
              </a:endParaRPr>
            </a:p>
          </p:txBody>
        </p:sp>
        <p:sp>
          <p:nvSpPr>
            <p:cNvPr id="31" name="文本框 30">
              <a:extLst>
                <a:ext uri="{FF2B5EF4-FFF2-40B4-BE49-F238E27FC236}">
                  <a16:creationId xmlns:a16="http://schemas.microsoft.com/office/drawing/2014/main" id="{EF9B40D3-F2F2-C6FA-0F2F-CA8417AC40F0}"/>
                </a:ext>
              </a:extLst>
            </p:cNvPr>
            <p:cNvSpPr txBox="1"/>
            <p:nvPr/>
          </p:nvSpPr>
          <p:spPr>
            <a:xfrm>
              <a:off x="9298732" y="3859742"/>
              <a:ext cx="569580" cy="369332"/>
            </a:xfrm>
            <a:prstGeom prst="rect">
              <a:avLst/>
            </a:prstGeom>
            <a:noFill/>
          </p:spPr>
          <p:txBody>
            <a:bodyPr wrap="none" rtlCol="0">
              <a:spAutoFit/>
            </a:bodyPr>
            <a:lstStyle/>
            <a:p>
              <a:r>
                <a:rPr kumimoji="1" lang="en-US" altLang="zh-CN" dirty="0">
                  <a:solidFill>
                    <a:schemeClr val="tx1">
                      <a:lumMod val="50000"/>
                      <a:lumOff val="50000"/>
                    </a:schemeClr>
                  </a:solidFill>
                </a:rPr>
                <a:t>tree</a:t>
              </a:r>
              <a:endParaRPr kumimoji="1" lang="zh-CN" altLang="en-US" dirty="0">
                <a:solidFill>
                  <a:schemeClr val="tx1">
                    <a:lumMod val="50000"/>
                    <a:lumOff val="50000"/>
                  </a:schemeClr>
                </a:solidFill>
              </a:endParaRPr>
            </a:p>
          </p:txBody>
        </p:sp>
      </p:grpSp>
      <p:grpSp>
        <p:nvGrpSpPr>
          <p:cNvPr id="40" name="组合 39">
            <a:extLst>
              <a:ext uri="{FF2B5EF4-FFF2-40B4-BE49-F238E27FC236}">
                <a16:creationId xmlns:a16="http://schemas.microsoft.com/office/drawing/2014/main" id="{E69845F8-C28F-3F5A-6EBD-23106F1316A8}"/>
              </a:ext>
            </a:extLst>
          </p:cNvPr>
          <p:cNvGrpSpPr/>
          <p:nvPr/>
        </p:nvGrpSpPr>
        <p:grpSpPr>
          <a:xfrm>
            <a:off x="1511678" y="4432412"/>
            <a:ext cx="2613810" cy="868796"/>
            <a:chOff x="6442913" y="4387291"/>
            <a:chExt cx="2613810" cy="868796"/>
          </a:xfrm>
        </p:grpSpPr>
        <p:grpSp>
          <p:nvGrpSpPr>
            <p:cNvPr id="32" name="组合 31">
              <a:extLst>
                <a:ext uri="{FF2B5EF4-FFF2-40B4-BE49-F238E27FC236}">
                  <a16:creationId xmlns:a16="http://schemas.microsoft.com/office/drawing/2014/main" id="{93FD8F6C-F64D-F966-E0AF-3A50A937C2CE}"/>
                </a:ext>
              </a:extLst>
            </p:cNvPr>
            <p:cNvGrpSpPr/>
            <p:nvPr/>
          </p:nvGrpSpPr>
          <p:grpSpPr>
            <a:xfrm>
              <a:off x="6442913" y="4387291"/>
              <a:ext cx="2613810" cy="864397"/>
              <a:chOff x="707272" y="4417789"/>
              <a:chExt cx="2613810" cy="864397"/>
            </a:xfrm>
          </p:grpSpPr>
          <p:sp>
            <p:nvSpPr>
              <p:cNvPr id="33" name="文本框 32">
                <a:extLst>
                  <a:ext uri="{FF2B5EF4-FFF2-40B4-BE49-F238E27FC236}">
                    <a16:creationId xmlns:a16="http://schemas.microsoft.com/office/drawing/2014/main" id="{25F5AE04-C58C-A14C-EDE5-1DB6AD1C2CC4}"/>
                  </a:ext>
                </a:extLst>
              </p:cNvPr>
              <p:cNvSpPr txBox="1"/>
              <p:nvPr/>
            </p:nvSpPr>
            <p:spPr>
              <a:xfrm>
                <a:off x="779124" y="4417789"/>
                <a:ext cx="646331" cy="646331"/>
              </a:xfrm>
              <a:prstGeom prst="rect">
                <a:avLst/>
              </a:prstGeom>
              <a:noFill/>
            </p:spPr>
            <p:txBody>
              <a:bodyPr wrap="none" rtlCol="0">
                <a:spAutoFit/>
              </a:bodyPr>
              <a:lstStyle/>
              <a:p>
                <a:r>
                  <a:rPr kumimoji="1" lang="zh-CN" altLang="en-US" sz="3600" dirty="0"/>
                  <a:t>林</a:t>
                </a:r>
              </a:p>
            </p:txBody>
          </p:sp>
          <p:cxnSp>
            <p:nvCxnSpPr>
              <p:cNvPr id="34" name="直线箭头连接符 33">
                <a:extLst>
                  <a:ext uri="{FF2B5EF4-FFF2-40B4-BE49-F238E27FC236}">
                    <a16:creationId xmlns:a16="http://schemas.microsoft.com/office/drawing/2014/main" id="{CD6AECA1-AE00-402C-27E7-B60A7EDF593B}"/>
                  </a:ext>
                </a:extLst>
              </p:cNvPr>
              <p:cNvCxnSpPr>
                <a:stCxn id="33" idx="3"/>
              </p:cNvCxnSpPr>
              <p:nvPr/>
            </p:nvCxnSpPr>
            <p:spPr>
              <a:xfrm flipV="1">
                <a:off x="1425455" y="4740954"/>
                <a:ext cx="42207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0B651B02-A907-F477-DDC0-A45068CA4AAA}"/>
                  </a:ext>
                </a:extLst>
              </p:cNvPr>
              <p:cNvSpPr txBox="1"/>
              <p:nvPr/>
            </p:nvSpPr>
            <p:spPr>
              <a:xfrm>
                <a:off x="1805924" y="4417789"/>
                <a:ext cx="1515158" cy="646331"/>
              </a:xfrm>
              <a:prstGeom prst="rect">
                <a:avLst/>
              </a:prstGeom>
              <a:noFill/>
            </p:spPr>
            <p:txBody>
              <a:bodyPr wrap="none" rtlCol="0">
                <a:spAutoFit/>
              </a:bodyPr>
              <a:lstStyle/>
              <a:p>
                <a:r>
                  <a:rPr kumimoji="1" lang="zh-CN" altLang="en-US" sz="3600" dirty="0"/>
                  <a:t>木 </a:t>
                </a:r>
                <a:r>
                  <a:rPr kumimoji="1" lang="en-US" altLang="zh-CN" sz="3600" b="1" dirty="0">
                    <a:solidFill>
                      <a:srgbClr val="004EA2"/>
                    </a:solidFill>
                  </a:rPr>
                  <a:t>/</a:t>
                </a:r>
                <a:r>
                  <a:rPr kumimoji="1" lang="zh-CN" altLang="en-US" sz="3600" b="1" dirty="0">
                    <a:solidFill>
                      <a:srgbClr val="004EA2"/>
                    </a:solidFill>
                  </a:rPr>
                  <a:t> </a:t>
                </a:r>
                <a:r>
                  <a:rPr lang="zh-CN" altLang="en-US" sz="3600" dirty="0"/>
                  <a:t>木</a:t>
                </a:r>
                <a:endParaRPr lang="en-US" altLang="zh-CN" sz="3600" dirty="0"/>
              </a:p>
            </p:txBody>
          </p:sp>
          <p:sp>
            <p:nvSpPr>
              <p:cNvPr id="36" name="文本框 35">
                <a:extLst>
                  <a:ext uri="{FF2B5EF4-FFF2-40B4-BE49-F238E27FC236}">
                    <a16:creationId xmlns:a16="http://schemas.microsoft.com/office/drawing/2014/main" id="{0B593956-B3F7-629D-BE73-D1CC02AB9798}"/>
                  </a:ext>
                </a:extLst>
              </p:cNvPr>
              <p:cNvSpPr txBox="1"/>
              <p:nvPr/>
            </p:nvSpPr>
            <p:spPr>
              <a:xfrm>
                <a:off x="707272" y="4896351"/>
                <a:ext cx="802912" cy="369332"/>
              </a:xfrm>
              <a:prstGeom prst="rect">
                <a:avLst/>
              </a:prstGeom>
              <a:noFill/>
            </p:spPr>
            <p:txBody>
              <a:bodyPr wrap="none" rtlCol="0">
                <a:spAutoFit/>
              </a:bodyPr>
              <a:lstStyle/>
              <a:p>
                <a:r>
                  <a:rPr kumimoji="1" lang="en-US" altLang="zh-CN" dirty="0">
                    <a:solidFill>
                      <a:schemeClr val="tx1">
                        <a:lumMod val="50000"/>
                        <a:lumOff val="50000"/>
                      </a:schemeClr>
                    </a:solidFill>
                  </a:rPr>
                  <a:t>woods</a:t>
                </a:r>
                <a:endParaRPr kumimoji="1" lang="zh-CN" altLang="en-US" dirty="0">
                  <a:solidFill>
                    <a:schemeClr val="tx1">
                      <a:lumMod val="50000"/>
                      <a:lumOff val="50000"/>
                    </a:schemeClr>
                  </a:solidFill>
                </a:endParaRPr>
              </a:p>
            </p:txBody>
          </p:sp>
          <p:sp>
            <p:nvSpPr>
              <p:cNvPr id="37" name="文本框 36">
                <a:extLst>
                  <a:ext uri="{FF2B5EF4-FFF2-40B4-BE49-F238E27FC236}">
                    <a16:creationId xmlns:a16="http://schemas.microsoft.com/office/drawing/2014/main" id="{C7BD0C3E-4531-66FA-A634-205D0B52432E}"/>
                  </a:ext>
                </a:extLst>
              </p:cNvPr>
              <p:cNvSpPr txBox="1"/>
              <p:nvPr/>
            </p:nvSpPr>
            <p:spPr>
              <a:xfrm>
                <a:off x="1865884" y="4912854"/>
                <a:ext cx="569580" cy="369332"/>
              </a:xfrm>
              <a:prstGeom prst="rect">
                <a:avLst/>
              </a:prstGeom>
              <a:noFill/>
            </p:spPr>
            <p:txBody>
              <a:bodyPr wrap="none" rtlCol="0">
                <a:spAutoFit/>
              </a:bodyPr>
              <a:lstStyle/>
              <a:p>
                <a:r>
                  <a:rPr kumimoji="1" lang="en-US" altLang="zh-CN" dirty="0">
                    <a:solidFill>
                      <a:schemeClr val="tx1">
                        <a:lumMod val="50000"/>
                        <a:lumOff val="50000"/>
                      </a:schemeClr>
                    </a:solidFill>
                  </a:rPr>
                  <a:t>tree</a:t>
                </a:r>
                <a:endParaRPr kumimoji="1" lang="zh-CN" altLang="en-US" dirty="0">
                  <a:solidFill>
                    <a:schemeClr val="tx1">
                      <a:lumMod val="50000"/>
                      <a:lumOff val="50000"/>
                    </a:schemeClr>
                  </a:solidFill>
                </a:endParaRPr>
              </a:p>
            </p:txBody>
          </p:sp>
        </p:grpSp>
        <p:sp>
          <p:nvSpPr>
            <p:cNvPr id="38" name="文本框 37">
              <a:extLst>
                <a:ext uri="{FF2B5EF4-FFF2-40B4-BE49-F238E27FC236}">
                  <a16:creationId xmlns:a16="http://schemas.microsoft.com/office/drawing/2014/main" id="{1E09F4FE-8D19-AF13-84C4-8E83C0239E81}"/>
                </a:ext>
              </a:extLst>
            </p:cNvPr>
            <p:cNvSpPr txBox="1"/>
            <p:nvPr/>
          </p:nvSpPr>
          <p:spPr>
            <a:xfrm>
              <a:off x="8448768" y="4886755"/>
              <a:ext cx="569580" cy="369332"/>
            </a:xfrm>
            <a:prstGeom prst="rect">
              <a:avLst/>
            </a:prstGeom>
            <a:noFill/>
          </p:spPr>
          <p:txBody>
            <a:bodyPr wrap="none" rtlCol="0">
              <a:spAutoFit/>
            </a:bodyPr>
            <a:lstStyle/>
            <a:p>
              <a:r>
                <a:rPr kumimoji="1" lang="en-US" altLang="zh-CN" dirty="0">
                  <a:solidFill>
                    <a:schemeClr val="tx1">
                      <a:lumMod val="50000"/>
                      <a:lumOff val="50000"/>
                    </a:schemeClr>
                  </a:solidFill>
                </a:rPr>
                <a:t>tree</a:t>
              </a:r>
              <a:endParaRPr kumimoji="1" lang="zh-CN" altLang="en-US" dirty="0">
                <a:solidFill>
                  <a:schemeClr val="tx1">
                    <a:lumMod val="50000"/>
                    <a:lumOff val="50000"/>
                  </a:schemeClr>
                </a:solidFill>
              </a:endParaRPr>
            </a:p>
          </p:txBody>
        </p:sp>
      </p:grpSp>
      <p:sp>
        <p:nvSpPr>
          <p:cNvPr id="43" name="文本框 42">
            <a:extLst>
              <a:ext uri="{FF2B5EF4-FFF2-40B4-BE49-F238E27FC236}">
                <a16:creationId xmlns:a16="http://schemas.microsoft.com/office/drawing/2014/main" id="{D77B6AD8-3F91-CF10-166A-2E5A0773E9BF}"/>
              </a:ext>
            </a:extLst>
          </p:cNvPr>
          <p:cNvSpPr txBox="1"/>
          <p:nvPr/>
        </p:nvSpPr>
        <p:spPr>
          <a:xfrm>
            <a:off x="2683417" y="3550802"/>
            <a:ext cx="543739" cy="523220"/>
          </a:xfrm>
          <a:prstGeom prst="rect">
            <a:avLst/>
          </a:prstGeom>
          <a:noFill/>
        </p:spPr>
        <p:txBody>
          <a:bodyPr wrap="none" rtlCol="0">
            <a:spAutoFit/>
          </a:bodyPr>
          <a:lstStyle/>
          <a:p>
            <a:r>
              <a:rPr kumimoji="1" lang="en-US" altLang="zh-CN" sz="2800" dirty="0"/>
              <a:t>🌲</a:t>
            </a:r>
            <a:endParaRPr kumimoji="1" lang="zh-CN" altLang="en-US" dirty="0"/>
          </a:p>
        </p:txBody>
      </p:sp>
      <p:sp>
        <p:nvSpPr>
          <p:cNvPr id="45" name="文本框 44">
            <a:extLst>
              <a:ext uri="{FF2B5EF4-FFF2-40B4-BE49-F238E27FC236}">
                <a16:creationId xmlns:a16="http://schemas.microsoft.com/office/drawing/2014/main" id="{A2ABDD88-24BF-B256-7170-2AC27F40F1F8}"/>
              </a:ext>
            </a:extLst>
          </p:cNvPr>
          <p:cNvSpPr txBox="1"/>
          <p:nvPr/>
        </p:nvSpPr>
        <p:spPr>
          <a:xfrm>
            <a:off x="3516652" y="3554779"/>
            <a:ext cx="543739" cy="523220"/>
          </a:xfrm>
          <a:prstGeom prst="rect">
            <a:avLst/>
          </a:prstGeom>
          <a:noFill/>
        </p:spPr>
        <p:txBody>
          <a:bodyPr wrap="none" rtlCol="0">
            <a:spAutoFit/>
          </a:bodyPr>
          <a:lstStyle/>
          <a:p>
            <a:r>
              <a:rPr kumimoji="1" lang="en-US" altLang="zh-CN" sz="2800" dirty="0"/>
              <a:t>🌲</a:t>
            </a:r>
            <a:endParaRPr kumimoji="1" lang="zh-CN" altLang="en-US" dirty="0"/>
          </a:p>
        </p:txBody>
      </p:sp>
      <p:sp>
        <p:nvSpPr>
          <p:cNvPr id="46" name="文本框 45">
            <a:extLst>
              <a:ext uri="{FF2B5EF4-FFF2-40B4-BE49-F238E27FC236}">
                <a16:creationId xmlns:a16="http://schemas.microsoft.com/office/drawing/2014/main" id="{8B1A234A-4CD7-2569-63AA-BDEE1BFE558D}"/>
              </a:ext>
            </a:extLst>
          </p:cNvPr>
          <p:cNvSpPr txBox="1"/>
          <p:nvPr/>
        </p:nvSpPr>
        <p:spPr>
          <a:xfrm>
            <a:off x="4380417" y="3549961"/>
            <a:ext cx="543739" cy="523220"/>
          </a:xfrm>
          <a:prstGeom prst="rect">
            <a:avLst/>
          </a:prstGeom>
          <a:noFill/>
        </p:spPr>
        <p:txBody>
          <a:bodyPr wrap="none" rtlCol="0">
            <a:spAutoFit/>
          </a:bodyPr>
          <a:lstStyle/>
          <a:p>
            <a:r>
              <a:rPr kumimoji="1" lang="en-US" altLang="zh-CN" sz="2800" dirty="0"/>
              <a:t>🌲</a:t>
            </a:r>
            <a:endParaRPr kumimoji="1" lang="zh-CN" altLang="en-US" dirty="0"/>
          </a:p>
        </p:txBody>
      </p:sp>
      <p:grpSp>
        <p:nvGrpSpPr>
          <p:cNvPr id="50" name="组合 49">
            <a:extLst>
              <a:ext uri="{FF2B5EF4-FFF2-40B4-BE49-F238E27FC236}">
                <a16:creationId xmlns:a16="http://schemas.microsoft.com/office/drawing/2014/main" id="{8FC34647-0C63-448D-8206-458A604DF924}"/>
              </a:ext>
            </a:extLst>
          </p:cNvPr>
          <p:cNvGrpSpPr/>
          <p:nvPr/>
        </p:nvGrpSpPr>
        <p:grpSpPr>
          <a:xfrm>
            <a:off x="1596813" y="3436258"/>
            <a:ext cx="668180" cy="620169"/>
            <a:chOff x="1251356" y="3436258"/>
            <a:chExt cx="668180" cy="620169"/>
          </a:xfrm>
        </p:grpSpPr>
        <p:sp>
          <p:nvSpPr>
            <p:cNvPr id="47" name="文本框 46">
              <a:extLst>
                <a:ext uri="{FF2B5EF4-FFF2-40B4-BE49-F238E27FC236}">
                  <a16:creationId xmlns:a16="http://schemas.microsoft.com/office/drawing/2014/main" id="{067FBCFA-FDDF-F688-D27A-DC991D1A74B0}"/>
                </a:ext>
              </a:extLst>
            </p:cNvPr>
            <p:cNvSpPr txBox="1"/>
            <p:nvPr/>
          </p:nvSpPr>
          <p:spPr>
            <a:xfrm>
              <a:off x="1362628" y="3436258"/>
              <a:ext cx="441146" cy="400110"/>
            </a:xfrm>
            <a:prstGeom prst="rect">
              <a:avLst/>
            </a:prstGeom>
            <a:noFill/>
          </p:spPr>
          <p:txBody>
            <a:bodyPr wrap="none" rtlCol="0">
              <a:spAutoFit/>
            </a:bodyPr>
            <a:lstStyle/>
            <a:p>
              <a:r>
                <a:rPr kumimoji="1" lang="en-US" altLang="zh-CN" sz="2000" dirty="0"/>
                <a:t>🌲</a:t>
              </a:r>
              <a:endParaRPr kumimoji="1" lang="zh-CN" altLang="en-US" sz="1400" dirty="0"/>
            </a:p>
          </p:txBody>
        </p:sp>
        <p:sp>
          <p:nvSpPr>
            <p:cNvPr id="48" name="文本框 47">
              <a:extLst>
                <a:ext uri="{FF2B5EF4-FFF2-40B4-BE49-F238E27FC236}">
                  <a16:creationId xmlns:a16="http://schemas.microsoft.com/office/drawing/2014/main" id="{25A477B3-B502-D19A-59A8-A7E2B4181912}"/>
                </a:ext>
              </a:extLst>
            </p:cNvPr>
            <p:cNvSpPr txBox="1"/>
            <p:nvPr/>
          </p:nvSpPr>
          <p:spPr>
            <a:xfrm>
              <a:off x="1251356" y="3652431"/>
              <a:ext cx="441146" cy="400110"/>
            </a:xfrm>
            <a:prstGeom prst="rect">
              <a:avLst/>
            </a:prstGeom>
            <a:noFill/>
          </p:spPr>
          <p:txBody>
            <a:bodyPr wrap="none" rtlCol="0">
              <a:spAutoFit/>
            </a:bodyPr>
            <a:lstStyle/>
            <a:p>
              <a:r>
                <a:rPr kumimoji="1" lang="en-US" altLang="zh-CN" sz="2000" dirty="0"/>
                <a:t>🌲</a:t>
              </a:r>
              <a:endParaRPr kumimoji="1" lang="zh-CN" altLang="en-US" sz="1400" dirty="0"/>
            </a:p>
          </p:txBody>
        </p:sp>
        <p:sp>
          <p:nvSpPr>
            <p:cNvPr id="49" name="文本框 48">
              <a:extLst>
                <a:ext uri="{FF2B5EF4-FFF2-40B4-BE49-F238E27FC236}">
                  <a16:creationId xmlns:a16="http://schemas.microsoft.com/office/drawing/2014/main" id="{05EA5F69-17ED-91D3-6D17-EA05871065B1}"/>
                </a:ext>
              </a:extLst>
            </p:cNvPr>
            <p:cNvSpPr txBox="1"/>
            <p:nvPr/>
          </p:nvSpPr>
          <p:spPr>
            <a:xfrm>
              <a:off x="1478390" y="3656317"/>
              <a:ext cx="441146" cy="400110"/>
            </a:xfrm>
            <a:prstGeom prst="rect">
              <a:avLst/>
            </a:prstGeom>
            <a:noFill/>
          </p:spPr>
          <p:txBody>
            <a:bodyPr wrap="none" rtlCol="0">
              <a:spAutoFit/>
            </a:bodyPr>
            <a:lstStyle/>
            <a:p>
              <a:r>
                <a:rPr kumimoji="1" lang="en-US" altLang="zh-CN" sz="2000" dirty="0"/>
                <a:t>🌲</a:t>
              </a:r>
              <a:endParaRPr kumimoji="1" lang="zh-CN" altLang="en-US" sz="1400" dirty="0"/>
            </a:p>
          </p:txBody>
        </p:sp>
      </p:grpSp>
      <p:sp>
        <p:nvSpPr>
          <p:cNvPr id="51" name="文本框 50">
            <a:extLst>
              <a:ext uri="{FF2B5EF4-FFF2-40B4-BE49-F238E27FC236}">
                <a16:creationId xmlns:a16="http://schemas.microsoft.com/office/drawing/2014/main" id="{F2BB4B14-86D9-1D7D-6B23-FD4CBD25E2B8}"/>
              </a:ext>
            </a:extLst>
          </p:cNvPr>
          <p:cNvSpPr txBox="1"/>
          <p:nvPr/>
        </p:nvSpPr>
        <p:spPr>
          <a:xfrm>
            <a:off x="2683417" y="5348108"/>
            <a:ext cx="543739" cy="523220"/>
          </a:xfrm>
          <a:prstGeom prst="rect">
            <a:avLst/>
          </a:prstGeom>
          <a:noFill/>
        </p:spPr>
        <p:txBody>
          <a:bodyPr wrap="none" rtlCol="0">
            <a:spAutoFit/>
          </a:bodyPr>
          <a:lstStyle/>
          <a:p>
            <a:r>
              <a:rPr kumimoji="1" lang="en-US" altLang="zh-CN" sz="2800" dirty="0"/>
              <a:t>🌲</a:t>
            </a:r>
            <a:endParaRPr kumimoji="1" lang="zh-CN" altLang="en-US" dirty="0"/>
          </a:p>
        </p:txBody>
      </p:sp>
      <p:sp>
        <p:nvSpPr>
          <p:cNvPr id="52" name="文本框 51">
            <a:extLst>
              <a:ext uri="{FF2B5EF4-FFF2-40B4-BE49-F238E27FC236}">
                <a16:creationId xmlns:a16="http://schemas.microsoft.com/office/drawing/2014/main" id="{A788FD7B-A8B6-140C-5E55-1A6BCFE22A70}"/>
              </a:ext>
            </a:extLst>
          </p:cNvPr>
          <p:cNvSpPr txBox="1"/>
          <p:nvPr/>
        </p:nvSpPr>
        <p:spPr>
          <a:xfrm>
            <a:off x="3516652" y="5352085"/>
            <a:ext cx="543739" cy="523220"/>
          </a:xfrm>
          <a:prstGeom prst="rect">
            <a:avLst/>
          </a:prstGeom>
          <a:noFill/>
        </p:spPr>
        <p:txBody>
          <a:bodyPr wrap="none" rtlCol="0">
            <a:spAutoFit/>
          </a:bodyPr>
          <a:lstStyle/>
          <a:p>
            <a:r>
              <a:rPr kumimoji="1" lang="en-US" altLang="zh-CN" sz="2800" dirty="0"/>
              <a:t>🌲</a:t>
            </a:r>
            <a:endParaRPr kumimoji="1" lang="zh-CN" altLang="en-US" dirty="0"/>
          </a:p>
        </p:txBody>
      </p:sp>
      <p:grpSp>
        <p:nvGrpSpPr>
          <p:cNvPr id="53" name="组合 52">
            <a:extLst>
              <a:ext uri="{FF2B5EF4-FFF2-40B4-BE49-F238E27FC236}">
                <a16:creationId xmlns:a16="http://schemas.microsoft.com/office/drawing/2014/main" id="{16B4B8BB-F49F-871C-EC27-CFABAA3A3C0D}"/>
              </a:ext>
            </a:extLst>
          </p:cNvPr>
          <p:cNvGrpSpPr/>
          <p:nvPr/>
        </p:nvGrpSpPr>
        <p:grpSpPr>
          <a:xfrm>
            <a:off x="1524959" y="5348108"/>
            <a:ext cx="759609" cy="527106"/>
            <a:chOff x="1251356" y="3652431"/>
            <a:chExt cx="759609" cy="527106"/>
          </a:xfrm>
        </p:grpSpPr>
        <p:sp>
          <p:nvSpPr>
            <p:cNvPr id="55" name="文本框 54">
              <a:extLst>
                <a:ext uri="{FF2B5EF4-FFF2-40B4-BE49-F238E27FC236}">
                  <a16:creationId xmlns:a16="http://schemas.microsoft.com/office/drawing/2014/main" id="{6741C56D-CCBB-5435-23E2-54B83B0A68A5}"/>
                </a:ext>
              </a:extLst>
            </p:cNvPr>
            <p:cNvSpPr txBox="1"/>
            <p:nvPr/>
          </p:nvSpPr>
          <p:spPr>
            <a:xfrm>
              <a:off x="1251356" y="3652431"/>
              <a:ext cx="543739" cy="523220"/>
            </a:xfrm>
            <a:prstGeom prst="rect">
              <a:avLst/>
            </a:prstGeom>
            <a:noFill/>
          </p:spPr>
          <p:txBody>
            <a:bodyPr wrap="none" rtlCol="0">
              <a:spAutoFit/>
            </a:bodyPr>
            <a:lstStyle/>
            <a:p>
              <a:r>
                <a:rPr kumimoji="1" lang="en-US" altLang="zh-CN" sz="2800" dirty="0"/>
                <a:t>🌲</a:t>
              </a:r>
              <a:endParaRPr kumimoji="1" lang="zh-CN" altLang="en-US" dirty="0"/>
            </a:p>
          </p:txBody>
        </p:sp>
        <p:sp>
          <p:nvSpPr>
            <p:cNvPr id="56" name="文本框 55">
              <a:extLst>
                <a:ext uri="{FF2B5EF4-FFF2-40B4-BE49-F238E27FC236}">
                  <a16:creationId xmlns:a16="http://schemas.microsoft.com/office/drawing/2014/main" id="{65B1CEF9-67D1-38BF-8F43-EBCA4BCB5A47}"/>
                </a:ext>
              </a:extLst>
            </p:cNvPr>
            <p:cNvSpPr txBox="1"/>
            <p:nvPr/>
          </p:nvSpPr>
          <p:spPr>
            <a:xfrm>
              <a:off x="1467226" y="3656317"/>
              <a:ext cx="543739" cy="523220"/>
            </a:xfrm>
            <a:prstGeom prst="rect">
              <a:avLst/>
            </a:prstGeom>
            <a:noFill/>
          </p:spPr>
          <p:txBody>
            <a:bodyPr wrap="none" rtlCol="0">
              <a:spAutoFit/>
            </a:bodyPr>
            <a:lstStyle/>
            <a:p>
              <a:r>
                <a:rPr kumimoji="1" lang="en-US" altLang="zh-CN" sz="2800" dirty="0"/>
                <a:t>🌲</a:t>
              </a:r>
              <a:endParaRPr kumimoji="1" lang="zh-CN" altLang="en-US" dirty="0"/>
            </a:p>
          </p:txBody>
        </p:sp>
      </p:grpSp>
      <p:sp>
        <p:nvSpPr>
          <p:cNvPr id="57" name="矩形 56">
            <a:extLst>
              <a:ext uri="{FF2B5EF4-FFF2-40B4-BE49-F238E27FC236}">
                <a16:creationId xmlns:a16="http://schemas.microsoft.com/office/drawing/2014/main" id="{1BFC830B-C065-24B1-CE79-689E24F64AE7}"/>
              </a:ext>
            </a:extLst>
          </p:cNvPr>
          <p:cNvSpPr/>
          <p:nvPr/>
        </p:nvSpPr>
        <p:spPr>
          <a:xfrm>
            <a:off x="1511597" y="4449848"/>
            <a:ext cx="2613892" cy="819653"/>
          </a:xfrm>
          <a:prstGeom prst="rect">
            <a:avLst/>
          </a:prstGeom>
          <a:solidFill>
            <a:srgbClr val="92D050">
              <a:alpha val="1101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805530DC-F2DA-423F-D111-565CDB8CFE5B}"/>
              </a:ext>
            </a:extLst>
          </p:cNvPr>
          <p:cNvSpPr txBox="1"/>
          <p:nvPr/>
        </p:nvSpPr>
        <p:spPr>
          <a:xfrm>
            <a:off x="16373" y="6550223"/>
            <a:ext cx="6473247" cy="307777"/>
          </a:xfrm>
          <a:prstGeom prst="rect">
            <a:avLst/>
          </a:prstGeom>
          <a:noFill/>
        </p:spPr>
        <p:txBody>
          <a:bodyPr wrap="none" rtlCol="0">
            <a:spAutoFit/>
          </a:bodyPr>
          <a:lstStyle/>
          <a:p>
            <a:r>
              <a:rPr lang="en-US" altLang="zh-CN" sz="1400" dirty="0">
                <a:solidFill>
                  <a:schemeClr val="tx1">
                    <a:lumMod val="50000"/>
                    <a:lumOff val="50000"/>
                  </a:schemeClr>
                </a:solidFill>
              </a:rPr>
              <a:t>website for character decomposition: https://www.cns11643.gov.tw/</a:t>
            </a:r>
            <a:r>
              <a:rPr lang="en-US" altLang="zh-CN" sz="1400" dirty="0" err="1">
                <a:solidFill>
                  <a:schemeClr val="tx1">
                    <a:lumMod val="50000"/>
                    <a:lumOff val="50000"/>
                  </a:schemeClr>
                </a:solidFill>
              </a:rPr>
              <a:t>searchQ.jsp?ID</a:t>
            </a:r>
            <a:r>
              <a:rPr lang="en-US" altLang="zh-CN" sz="1400" dirty="0">
                <a:solidFill>
                  <a:schemeClr val="tx1">
                    <a:lumMod val="50000"/>
                    <a:lumOff val="50000"/>
                  </a:schemeClr>
                </a:solidFill>
              </a:rPr>
              <a:t>=0</a:t>
            </a:r>
            <a:endParaRPr lang="zh-CN" altLang="en-US" sz="1400" dirty="0">
              <a:solidFill>
                <a:schemeClr val="tx1">
                  <a:lumMod val="50000"/>
                  <a:lumOff val="50000"/>
                </a:schemeClr>
              </a:solidFill>
            </a:endParaRPr>
          </a:p>
        </p:txBody>
      </p:sp>
      <p:sp>
        <p:nvSpPr>
          <p:cNvPr id="18" name="文本框 17">
            <a:extLst>
              <a:ext uri="{FF2B5EF4-FFF2-40B4-BE49-F238E27FC236}">
                <a16:creationId xmlns:a16="http://schemas.microsoft.com/office/drawing/2014/main" id="{C1FB1882-031A-3772-0330-586D8A50CDD3}"/>
              </a:ext>
            </a:extLst>
          </p:cNvPr>
          <p:cNvSpPr txBox="1"/>
          <p:nvPr/>
        </p:nvSpPr>
        <p:spPr>
          <a:xfrm>
            <a:off x="6631002" y="4154870"/>
            <a:ext cx="184731" cy="461665"/>
          </a:xfrm>
          <a:prstGeom prst="rect">
            <a:avLst/>
          </a:prstGeom>
          <a:noFill/>
        </p:spPr>
        <p:txBody>
          <a:bodyPr wrap="none" rtlCol="0">
            <a:spAutoFit/>
          </a:bodyPr>
          <a:lstStyle/>
          <a:p>
            <a:endParaRPr lang="zh-CN" altLang="en-US" sz="2400" b="1" dirty="0">
              <a:solidFill>
                <a:srgbClr val="004EA2"/>
              </a:solidFill>
            </a:endParaRPr>
          </a:p>
        </p:txBody>
      </p:sp>
      <p:grpSp>
        <p:nvGrpSpPr>
          <p:cNvPr id="21" name="组合 20">
            <a:extLst>
              <a:ext uri="{FF2B5EF4-FFF2-40B4-BE49-F238E27FC236}">
                <a16:creationId xmlns:a16="http://schemas.microsoft.com/office/drawing/2014/main" id="{AA53D610-76E7-266C-A5A9-2CE082A9AD62}"/>
              </a:ext>
            </a:extLst>
          </p:cNvPr>
          <p:cNvGrpSpPr/>
          <p:nvPr/>
        </p:nvGrpSpPr>
        <p:grpSpPr>
          <a:xfrm>
            <a:off x="7223004" y="4590204"/>
            <a:ext cx="2385824" cy="864397"/>
            <a:chOff x="723210" y="4417789"/>
            <a:chExt cx="2385824" cy="864397"/>
          </a:xfrm>
        </p:grpSpPr>
        <p:sp>
          <p:nvSpPr>
            <p:cNvPr id="39" name="文本框 38">
              <a:extLst>
                <a:ext uri="{FF2B5EF4-FFF2-40B4-BE49-F238E27FC236}">
                  <a16:creationId xmlns:a16="http://schemas.microsoft.com/office/drawing/2014/main" id="{680C3D22-F075-FC10-94F7-695390A5AB81}"/>
                </a:ext>
              </a:extLst>
            </p:cNvPr>
            <p:cNvSpPr txBox="1"/>
            <p:nvPr/>
          </p:nvSpPr>
          <p:spPr>
            <a:xfrm>
              <a:off x="779124" y="4417789"/>
              <a:ext cx="646331" cy="646331"/>
            </a:xfrm>
            <a:prstGeom prst="rect">
              <a:avLst/>
            </a:prstGeom>
            <a:noFill/>
          </p:spPr>
          <p:txBody>
            <a:bodyPr wrap="none" rtlCol="0">
              <a:spAutoFit/>
            </a:bodyPr>
            <a:lstStyle/>
            <a:p>
              <a:r>
                <a:rPr lang="zh-CN" altLang="en-US" sz="3600" dirty="0"/>
                <a:t>明</a:t>
              </a:r>
              <a:endParaRPr kumimoji="1" lang="zh-CN" altLang="en-US" sz="3600" dirty="0"/>
            </a:p>
          </p:txBody>
        </p:sp>
        <p:cxnSp>
          <p:nvCxnSpPr>
            <p:cNvPr id="42" name="直线箭头连接符 41">
              <a:extLst>
                <a:ext uri="{FF2B5EF4-FFF2-40B4-BE49-F238E27FC236}">
                  <a16:creationId xmlns:a16="http://schemas.microsoft.com/office/drawing/2014/main" id="{C584C031-2DEC-BF0E-6FE2-45FE9A13A4F5}"/>
                </a:ext>
              </a:extLst>
            </p:cNvPr>
            <p:cNvCxnSpPr>
              <a:cxnSpLocks/>
              <a:stCxn id="39" idx="3"/>
            </p:cNvCxnSpPr>
            <p:nvPr/>
          </p:nvCxnSpPr>
          <p:spPr>
            <a:xfrm flipV="1">
              <a:off x="1425455" y="4740954"/>
              <a:ext cx="42207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77EBA7D5-8BF1-A281-3078-82BF1354F138}"/>
                </a:ext>
              </a:extLst>
            </p:cNvPr>
            <p:cNvSpPr txBox="1"/>
            <p:nvPr/>
          </p:nvSpPr>
          <p:spPr>
            <a:xfrm>
              <a:off x="1805924" y="4417789"/>
              <a:ext cx="646331" cy="646331"/>
            </a:xfrm>
            <a:prstGeom prst="rect">
              <a:avLst/>
            </a:prstGeom>
            <a:noFill/>
          </p:spPr>
          <p:txBody>
            <a:bodyPr wrap="none" rtlCol="0">
              <a:spAutoFit/>
            </a:bodyPr>
            <a:lstStyle/>
            <a:p>
              <a:r>
                <a:rPr kumimoji="1" lang="zh-CN" altLang="en-US" sz="3600" dirty="0"/>
                <a:t>日</a:t>
              </a:r>
            </a:p>
          </p:txBody>
        </p:sp>
        <p:sp>
          <p:nvSpPr>
            <p:cNvPr id="54" name="文本框 53">
              <a:extLst>
                <a:ext uri="{FF2B5EF4-FFF2-40B4-BE49-F238E27FC236}">
                  <a16:creationId xmlns:a16="http://schemas.microsoft.com/office/drawing/2014/main" id="{353CE267-5121-984C-3F2B-EA4A66B34B50}"/>
                </a:ext>
              </a:extLst>
            </p:cNvPr>
            <p:cNvSpPr txBox="1"/>
            <p:nvPr/>
          </p:nvSpPr>
          <p:spPr>
            <a:xfrm>
              <a:off x="2254313" y="4417789"/>
              <a:ext cx="854721" cy="646331"/>
            </a:xfrm>
            <a:prstGeom prst="rect">
              <a:avLst/>
            </a:prstGeom>
            <a:noFill/>
          </p:spPr>
          <p:txBody>
            <a:bodyPr wrap="none" rtlCol="0">
              <a:spAutoFit/>
            </a:bodyPr>
            <a:lstStyle/>
            <a:p>
              <a:r>
                <a:rPr kumimoji="1" lang="en-US" altLang="zh-CN" sz="3600" b="1" dirty="0">
                  <a:solidFill>
                    <a:srgbClr val="004EA2"/>
                  </a:solidFill>
                </a:rPr>
                <a:t>/</a:t>
              </a:r>
              <a:r>
                <a:rPr lang="zh-CN" altLang="en-US" sz="3600" dirty="0"/>
                <a:t>月</a:t>
              </a:r>
            </a:p>
          </p:txBody>
        </p:sp>
        <p:sp>
          <p:nvSpPr>
            <p:cNvPr id="59" name="文本框 58">
              <a:extLst>
                <a:ext uri="{FF2B5EF4-FFF2-40B4-BE49-F238E27FC236}">
                  <a16:creationId xmlns:a16="http://schemas.microsoft.com/office/drawing/2014/main" id="{740F3CF0-E942-EB7A-0BC3-5B5F560DB4E2}"/>
                </a:ext>
              </a:extLst>
            </p:cNvPr>
            <p:cNvSpPr txBox="1"/>
            <p:nvPr/>
          </p:nvSpPr>
          <p:spPr>
            <a:xfrm>
              <a:off x="723210" y="4896351"/>
              <a:ext cx="745204" cy="369332"/>
            </a:xfrm>
            <a:prstGeom prst="rect">
              <a:avLst/>
            </a:prstGeom>
            <a:noFill/>
          </p:spPr>
          <p:txBody>
            <a:bodyPr wrap="none" rtlCol="0">
              <a:spAutoFit/>
            </a:bodyPr>
            <a:lstStyle/>
            <a:p>
              <a:r>
                <a:rPr kumimoji="1" lang="en-US" altLang="zh-CN" dirty="0">
                  <a:solidFill>
                    <a:schemeClr val="tx1">
                      <a:lumMod val="50000"/>
                      <a:lumOff val="50000"/>
                    </a:schemeClr>
                  </a:solidFill>
                </a:rPr>
                <a:t>bright</a:t>
              </a:r>
              <a:endParaRPr kumimoji="1" lang="zh-CN" altLang="en-US" dirty="0">
                <a:solidFill>
                  <a:schemeClr val="tx1">
                    <a:lumMod val="50000"/>
                    <a:lumOff val="50000"/>
                  </a:schemeClr>
                </a:solidFill>
              </a:endParaRPr>
            </a:p>
          </p:txBody>
        </p:sp>
        <p:sp>
          <p:nvSpPr>
            <p:cNvPr id="60" name="文本框 59">
              <a:extLst>
                <a:ext uri="{FF2B5EF4-FFF2-40B4-BE49-F238E27FC236}">
                  <a16:creationId xmlns:a16="http://schemas.microsoft.com/office/drawing/2014/main" id="{AD14F690-8347-8406-5644-83DF47BC7A3F}"/>
                </a:ext>
              </a:extLst>
            </p:cNvPr>
            <p:cNvSpPr txBox="1"/>
            <p:nvPr/>
          </p:nvSpPr>
          <p:spPr>
            <a:xfrm>
              <a:off x="1886427" y="4912854"/>
              <a:ext cx="518091" cy="369332"/>
            </a:xfrm>
            <a:prstGeom prst="rect">
              <a:avLst/>
            </a:prstGeom>
            <a:noFill/>
          </p:spPr>
          <p:txBody>
            <a:bodyPr wrap="none" rtlCol="0">
              <a:spAutoFit/>
            </a:bodyPr>
            <a:lstStyle/>
            <a:p>
              <a:r>
                <a:rPr kumimoji="1" lang="en-US" altLang="zh-CN" dirty="0">
                  <a:solidFill>
                    <a:schemeClr val="tx1">
                      <a:lumMod val="50000"/>
                      <a:lumOff val="50000"/>
                    </a:schemeClr>
                  </a:solidFill>
                </a:rPr>
                <a:t>sun</a:t>
              </a:r>
              <a:endParaRPr kumimoji="1" lang="zh-CN" altLang="en-US" dirty="0">
                <a:solidFill>
                  <a:schemeClr val="tx1">
                    <a:lumMod val="50000"/>
                    <a:lumOff val="50000"/>
                  </a:schemeClr>
                </a:solidFill>
              </a:endParaRPr>
            </a:p>
          </p:txBody>
        </p:sp>
      </p:grpSp>
      <p:sp>
        <p:nvSpPr>
          <p:cNvPr id="61" name="矩形 60">
            <a:extLst>
              <a:ext uri="{FF2B5EF4-FFF2-40B4-BE49-F238E27FC236}">
                <a16:creationId xmlns:a16="http://schemas.microsoft.com/office/drawing/2014/main" id="{164114C7-056E-F37C-59D3-14F73A04AC38}"/>
              </a:ext>
            </a:extLst>
          </p:cNvPr>
          <p:cNvSpPr/>
          <p:nvPr/>
        </p:nvSpPr>
        <p:spPr>
          <a:xfrm>
            <a:off x="6631002" y="4574736"/>
            <a:ext cx="3562913" cy="819653"/>
          </a:xfrm>
          <a:prstGeom prst="rect">
            <a:avLst/>
          </a:prstGeom>
          <a:solidFill>
            <a:srgbClr val="F8B26C">
              <a:alpha val="1101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751D34ED-9133-8A71-B5DB-3986FC8F977B}"/>
              </a:ext>
            </a:extLst>
          </p:cNvPr>
          <p:cNvSpPr txBox="1"/>
          <p:nvPr/>
        </p:nvSpPr>
        <p:spPr>
          <a:xfrm>
            <a:off x="8889896" y="5078393"/>
            <a:ext cx="734496" cy="369332"/>
          </a:xfrm>
          <a:prstGeom prst="rect">
            <a:avLst/>
          </a:prstGeom>
          <a:noFill/>
        </p:spPr>
        <p:txBody>
          <a:bodyPr wrap="none" rtlCol="0">
            <a:spAutoFit/>
          </a:bodyPr>
          <a:lstStyle/>
          <a:p>
            <a:r>
              <a:rPr kumimoji="1" lang="en-US" altLang="zh-CN" dirty="0">
                <a:solidFill>
                  <a:schemeClr val="tx1">
                    <a:lumMod val="50000"/>
                    <a:lumOff val="50000"/>
                  </a:schemeClr>
                </a:solidFill>
              </a:rPr>
              <a:t>moon</a:t>
            </a:r>
            <a:endParaRPr kumimoji="1" lang="zh-CN" altLang="en-US" dirty="0">
              <a:solidFill>
                <a:schemeClr val="tx1">
                  <a:lumMod val="50000"/>
                  <a:lumOff val="50000"/>
                </a:schemeClr>
              </a:solidFill>
            </a:endParaRPr>
          </a:p>
        </p:txBody>
      </p:sp>
      <p:sp>
        <p:nvSpPr>
          <p:cNvPr id="63" name="文本框 62">
            <a:extLst>
              <a:ext uri="{FF2B5EF4-FFF2-40B4-BE49-F238E27FC236}">
                <a16:creationId xmlns:a16="http://schemas.microsoft.com/office/drawing/2014/main" id="{76E23167-C364-5E51-95D8-FB1D408BDDFA}"/>
              </a:ext>
            </a:extLst>
          </p:cNvPr>
          <p:cNvSpPr txBox="1"/>
          <p:nvPr/>
        </p:nvSpPr>
        <p:spPr>
          <a:xfrm>
            <a:off x="8331359" y="5467918"/>
            <a:ext cx="595035" cy="584775"/>
          </a:xfrm>
          <a:prstGeom prst="rect">
            <a:avLst/>
          </a:prstGeom>
          <a:noFill/>
        </p:spPr>
        <p:txBody>
          <a:bodyPr wrap="none" rtlCol="0">
            <a:spAutoFit/>
          </a:bodyPr>
          <a:lstStyle/>
          <a:p>
            <a:r>
              <a:rPr kumimoji="1" lang="en-US" altLang="zh-CN" sz="3200" dirty="0"/>
              <a:t>🌞</a:t>
            </a:r>
            <a:endParaRPr kumimoji="1" lang="zh-CN" altLang="en-US" dirty="0"/>
          </a:p>
        </p:txBody>
      </p:sp>
      <p:sp>
        <p:nvSpPr>
          <p:cNvPr id="64" name="文本框 63">
            <a:extLst>
              <a:ext uri="{FF2B5EF4-FFF2-40B4-BE49-F238E27FC236}">
                <a16:creationId xmlns:a16="http://schemas.microsoft.com/office/drawing/2014/main" id="{852EBA38-A4EA-1516-08A3-74789C77C95A}"/>
              </a:ext>
            </a:extLst>
          </p:cNvPr>
          <p:cNvSpPr txBox="1"/>
          <p:nvPr/>
        </p:nvSpPr>
        <p:spPr>
          <a:xfrm>
            <a:off x="8904312" y="5469709"/>
            <a:ext cx="595035" cy="584775"/>
          </a:xfrm>
          <a:prstGeom prst="rect">
            <a:avLst/>
          </a:prstGeom>
          <a:noFill/>
        </p:spPr>
        <p:txBody>
          <a:bodyPr wrap="none" rtlCol="0">
            <a:spAutoFit/>
          </a:bodyPr>
          <a:lstStyle/>
          <a:p>
            <a:r>
              <a:rPr kumimoji="1" lang="en-US" altLang="zh-CN" sz="3200" dirty="0"/>
              <a:t>🌛</a:t>
            </a:r>
            <a:endParaRPr kumimoji="1" lang="zh-CN" altLang="en-US" sz="3200" dirty="0"/>
          </a:p>
        </p:txBody>
      </p:sp>
    </p:spTree>
    <p:extLst>
      <p:ext uri="{BB962C8B-B14F-4D97-AF65-F5344CB8AC3E}">
        <p14:creationId xmlns:p14="http://schemas.microsoft.com/office/powerpoint/2010/main" val="1442242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Character Decomposition: Method</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1820656" cy="1282598"/>
          </a:xfrm>
        </p:spPr>
        <p:txBody>
          <a:bodyPr>
            <a:normAutofit/>
          </a:bodyPr>
          <a:lstStyle/>
          <a:p>
            <a:r>
              <a:rPr lang="en-US" altLang="zh-CN" dirty="0"/>
              <a:t>Replacing characters with ideograph sequences in the training data.</a:t>
            </a: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15</a:t>
            </a:fld>
            <a:endParaRPr lang="ja-JP" altLang="en-US" dirty="0"/>
          </a:p>
        </p:txBody>
      </p:sp>
      <p:pic>
        <p:nvPicPr>
          <p:cNvPr id="18" name="图片 17">
            <a:extLst>
              <a:ext uri="{FF2B5EF4-FFF2-40B4-BE49-F238E27FC236}">
                <a16:creationId xmlns:a16="http://schemas.microsoft.com/office/drawing/2014/main" id="{2CBF6E44-ECB8-907F-241C-1A4BDB59BD4C}"/>
              </a:ext>
            </a:extLst>
          </p:cNvPr>
          <p:cNvPicPr>
            <a:picLocks noChangeAspect="1"/>
          </p:cNvPicPr>
          <p:nvPr/>
        </p:nvPicPr>
        <p:blipFill>
          <a:blip r:embed="rId3"/>
          <a:stretch>
            <a:fillRect/>
          </a:stretch>
        </p:blipFill>
        <p:spPr>
          <a:xfrm>
            <a:off x="3361928" y="1700808"/>
            <a:ext cx="5902424" cy="4362310"/>
          </a:xfrm>
          <a:prstGeom prst="rect">
            <a:avLst/>
          </a:prstGeom>
        </p:spPr>
      </p:pic>
      <p:sp>
        <p:nvSpPr>
          <p:cNvPr id="21" name="矩形 20">
            <a:extLst>
              <a:ext uri="{FF2B5EF4-FFF2-40B4-BE49-F238E27FC236}">
                <a16:creationId xmlns:a16="http://schemas.microsoft.com/office/drawing/2014/main" id="{25E4ACBA-A481-32E4-66E0-262908239212}"/>
              </a:ext>
            </a:extLst>
          </p:cNvPr>
          <p:cNvSpPr/>
          <p:nvPr/>
        </p:nvSpPr>
        <p:spPr>
          <a:xfrm>
            <a:off x="3361928" y="2719453"/>
            <a:ext cx="4464496" cy="432048"/>
          </a:xfrm>
          <a:prstGeom prst="rect">
            <a:avLst/>
          </a:prstGeom>
          <a:solidFill>
            <a:schemeClr val="tx2">
              <a:lumMod val="60000"/>
              <a:lumOff val="40000"/>
              <a:alpha val="1101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8565BADB-D1B4-CD06-A78C-08F1991597B2}"/>
              </a:ext>
            </a:extLst>
          </p:cNvPr>
          <p:cNvSpPr txBox="1"/>
          <p:nvPr/>
        </p:nvSpPr>
        <p:spPr>
          <a:xfrm>
            <a:off x="1199156" y="2725808"/>
            <a:ext cx="2313454" cy="369332"/>
          </a:xfrm>
          <a:prstGeom prst="rect">
            <a:avLst/>
          </a:prstGeom>
          <a:noFill/>
        </p:spPr>
        <p:txBody>
          <a:bodyPr wrap="none" rtlCol="0">
            <a:spAutoFit/>
          </a:bodyPr>
          <a:lstStyle/>
          <a:p>
            <a:r>
              <a:rPr kumimoji="1" lang="en-US" altLang="zh-CN" b="1" dirty="0"/>
              <a:t>Method in </a:t>
            </a:r>
            <a:r>
              <a:rPr kumimoji="1" lang="en-US" altLang="zh-CN" b="1" u="sng" dirty="0"/>
              <a:t>this paper</a:t>
            </a:r>
            <a:r>
              <a:rPr kumimoji="1" lang="zh-CN" altLang="en-US" baseline="30000" dirty="0"/>
              <a:t>*</a:t>
            </a:r>
          </a:p>
        </p:txBody>
      </p:sp>
      <p:sp>
        <p:nvSpPr>
          <p:cNvPr id="26" name="矩形 25">
            <a:extLst>
              <a:ext uri="{FF2B5EF4-FFF2-40B4-BE49-F238E27FC236}">
                <a16:creationId xmlns:a16="http://schemas.microsoft.com/office/drawing/2014/main" id="{2549D7B2-DA74-5715-9803-6457347C6EAC}"/>
              </a:ext>
            </a:extLst>
          </p:cNvPr>
          <p:cNvSpPr/>
          <p:nvPr/>
        </p:nvSpPr>
        <p:spPr>
          <a:xfrm>
            <a:off x="3351256" y="4237977"/>
            <a:ext cx="4464496" cy="432048"/>
          </a:xfrm>
          <a:prstGeom prst="rect">
            <a:avLst/>
          </a:prstGeom>
          <a:solidFill>
            <a:schemeClr val="tx2">
              <a:lumMod val="60000"/>
              <a:lumOff val="40000"/>
              <a:alpha val="1101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5ED647FD-E6BD-44BD-233B-AF0B2924B0DA}"/>
              </a:ext>
            </a:extLst>
          </p:cNvPr>
          <p:cNvSpPr txBox="1"/>
          <p:nvPr/>
        </p:nvSpPr>
        <p:spPr>
          <a:xfrm>
            <a:off x="1188484" y="4244332"/>
            <a:ext cx="2199641" cy="369332"/>
          </a:xfrm>
          <a:prstGeom prst="rect">
            <a:avLst/>
          </a:prstGeom>
          <a:noFill/>
        </p:spPr>
        <p:txBody>
          <a:bodyPr wrap="none" rtlCol="0">
            <a:spAutoFit/>
          </a:bodyPr>
          <a:lstStyle/>
          <a:p>
            <a:r>
              <a:rPr kumimoji="1" lang="en-US" altLang="zh-CN" b="1" dirty="0"/>
              <a:t>Method in this paper</a:t>
            </a:r>
            <a:endParaRPr kumimoji="1" lang="zh-CN" altLang="en-US" b="1" dirty="0"/>
          </a:p>
        </p:txBody>
      </p:sp>
      <p:sp>
        <p:nvSpPr>
          <p:cNvPr id="6" name="文本框 5">
            <a:extLst>
              <a:ext uri="{FF2B5EF4-FFF2-40B4-BE49-F238E27FC236}">
                <a16:creationId xmlns:a16="http://schemas.microsoft.com/office/drawing/2014/main" id="{CCAE36D9-7C49-A3DC-58AB-568C03E70C06}"/>
              </a:ext>
            </a:extLst>
          </p:cNvPr>
          <p:cNvSpPr txBox="1"/>
          <p:nvPr/>
        </p:nvSpPr>
        <p:spPr>
          <a:xfrm>
            <a:off x="-96934" y="6499214"/>
            <a:ext cx="9721325" cy="369332"/>
          </a:xfrm>
          <a:prstGeom prst="rect">
            <a:avLst/>
          </a:prstGeom>
          <a:noFill/>
        </p:spPr>
        <p:txBody>
          <a:bodyPr wrap="square">
            <a:spAutoFit/>
          </a:bodyPr>
          <a:lstStyle/>
          <a:p>
            <a:pPr marL="0" indent="0">
              <a:buNone/>
            </a:pPr>
            <a:r>
              <a:rPr lang="zh-CN" altLang="en-US" sz="1800" dirty="0"/>
              <a:t>*</a:t>
            </a:r>
            <a:r>
              <a:rPr lang="en-US" altLang="zh-CN" sz="1800" dirty="0"/>
              <a:t>Neural Machine Translation of Logographic Languages Using Sub-character Level Information</a:t>
            </a:r>
          </a:p>
        </p:txBody>
      </p:sp>
    </p:spTree>
    <p:extLst>
      <p:ext uri="{BB962C8B-B14F-4D97-AF65-F5344CB8AC3E}">
        <p14:creationId xmlns:p14="http://schemas.microsoft.com/office/powerpoint/2010/main" val="3652887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Character Decomposition: Results</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1820656" cy="1282598"/>
          </a:xfrm>
        </p:spPr>
        <p:txBody>
          <a:bodyPr>
            <a:normAutofit/>
          </a:bodyPr>
          <a:lstStyle/>
          <a:p>
            <a:r>
              <a:rPr lang="en-US" altLang="zh-CN" dirty="0"/>
              <a:t>Best performance compared to word/character/stroke</a:t>
            </a: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16</a:t>
            </a:fld>
            <a:endParaRPr lang="ja-JP" altLang="en-US" dirty="0"/>
          </a:p>
        </p:txBody>
      </p:sp>
      <p:pic>
        <p:nvPicPr>
          <p:cNvPr id="5" name="图片 4">
            <a:extLst>
              <a:ext uri="{FF2B5EF4-FFF2-40B4-BE49-F238E27FC236}">
                <a16:creationId xmlns:a16="http://schemas.microsoft.com/office/drawing/2014/main" id="{61B4D821-88D4-3D04-B2CD-FF1BBC5231A7}"/>
              </a:ext>
            </a:extLst>
          </p:cNvPr>
          <p:cNvPicPr>
            <a:picLocks noChangeAspect="1"/>
          </p:cNvPicPr>
          <p:nvPr/>
        </p:nvPicPr>
        <p:blipFill>
          <a:blip r:embed="rId3"/>
          <a:stretch>
            <a:fillRect/>
          </a:stretch>
        </p:blipFill>
        <p:spPr>
          <a:xfrm>
            <a:off x="2718884" y="1628800"/>
            <a:ext cx="6754231" cy="4830649"/>
          </a:xfrm>
          <a:prstGeom prst="rect">
            <a:avLst/>
          </a:prstGeom>
        </p:spPr>
      </p:pic>
      <p:sp>
        <p:nvSpPr>
          <p:cNvPr id="6" name="矩形 5">
            <a:extLst>
              <a:ext uri="{FF2B5EF4-FFF2-40B4-BE49-F238E27FC236}">
                <a16:creationId xmlns:a16="http://schemas.microsoft.com/office/drawing/2014/main" id="{83B97F7C-4EB4-5E4F-9E40-094AFFD41007}"/>
              </a:ext>
            </a:extLst>
          </p:cNvPr>
          <p:cNvSpPr/>
          <p:nvPr/>
        </p:nvSpPr>
        <p:spPr>
          <a:xfrm>
            <a:off x="2736946" y="3062415"/>
            <a:ext cx="6383390" cy="432048"/>
          </a:xfrm>
          <a:prstGeom prst="rect">
            <a:avLst/>
          </a:prstGeom>
          <a:solidFill>
            <a:schemeClr val="tx2">
              <a:lumMod val="60000"/>
              <a:lumOff val="40000"/>
              <a:alpha val="1101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7126277-B4F9-A416-DB9F-FFE0D1746ED8}"/>
              </a:ext>
            </a:extLst>
          </p:cNvPr>
          <p:cNvSpPr/>
          <p:nvPr/>
        </p:nvSpPr>
        <p:spPr>
          <a:xfrm>
            <a:off x="2707879" y="5445224"/>
            <a:ext cx="6383390" cy="432048"/>
          </a:xfrm>
          <a:prstGeom prst="rect">
            <a:avLst/>
          </a:prstGeom>
          <a:solidFill>
            <a:schemeClr val="tx2">
              <a:lumMod val="60000"/>
              <a:lumOff val="40000"/>
              <a:alpha val="1101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5736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Using Data in Related Languages</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1820656" cy="3337392"/>
          </a:xfrm>
        </p:spPr>
        <p:txBody>
          <a:bodyPr>
            <a:normAutofit/>
          </a:bodyPr>
          <a:lstStyle/>
          <a:p>
            <a:r>
              <a:rPr lang="en-US" altLang="zh-CN" dirty="0"/>
              <a:t>Motivation</a:t>
            </a:r>
          </a:p>
          <a:p>
            <a:pPr lvl="1"/>
            <a:r>
              <a:rPr lang="en-US" altLang="zh-CN" dirty="0"/>
              <a:t>Transfer knowledge in high-resource language to low-resource language</a:t>
            </a:r>
          </a:p>
          <a:p>
            <a:pPr lvl="1"/>
            <a:r>
              <a:rPr lang="en-US" altLang="zh-CN" dirty="0"/>
              <a:t>Especially helpful if they are </a:t>
            </a:r>
            <a:r>
              <a:rPr lang="en-US" altLang="zh-CN" b="1" dirty="0"/>
              <a:t>related</a:t>
            </a:r>
            <a:r>
              <a:rPr lang="en-US" altLang="zh-CN" dirty="0"/>
              <a:t> (share the same grammar etc.)</a:t>
            </a:r>
          </a:p>
          <a:p>
            <a:r>
              <a:rPr lang="en-US" altLang="zh-CN" dirty="0"/>
              <a:t>Challenge</a:t>
            </a:r>
          </a:p>
          <a:p>
            <a:pPr lvl="1"/>
            <a:r>
              <a:rPr lang="en-US" altLang="zh-CN" dirty="0"/>
              <a:t>How to leverage data in </a:t>
            </a:r>
            <a:r>
              <a:rPr lang="en-US" altLang="zh-CN" b="1" dirty="0">
                <a:solidFill>
                  <a:srgbClr val="C00000"/>
                </a:solidFill>
              </a:rPr>
              <a:t>different scripts</a:t>
            </a:r>
            <a:r>
              <a:rPr lang="en-US" altLang="zh-CN" dirty="0"/>
              <a:t>?</a:t>
            </a:r>
          </a:p>
          <a:p>
            <a:pPr lvl="1"/>
            <a:r>
              <a:rPr lang="en-US" altLang="zh-CN" dirty="0"/>
              <a:t>How to leverage data in </a:t>
            </a:r>
            <a:r>
              <a:rPr lang="en-US" altLang="zh-CN" b="1" dirty="0">
                <a:solidFill>
                  <a:srgbClr val="C00000"/>
                </a:solidFill>
              </a:rPr>
              <a:t>different grammars</a:t>
            </a:r>
            <a:r>
              <a:rPr lang="en-US" altLang="zh-CN" dirty="0"/>
              <a:t>?</a:t>
            </a:r>
          </a:p>
          <a:p>
            <a:pPr lvl="1"/>
            <a:endParaRPr lang="en-US" altLang="zh-CN" dirty="0"/>
          </a:p>
          <a:p>
            <a:pPr lvl="1"/>
            <a:endParaRPr lang="en-US" altLang="zh-CN" dirty="0"/>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17</a:t>
            </a:fld>
            <a:endParaRPr lang="ja-JP" altLang="en-US" dirty="0"/>
          </a:p>
        </p:txBody>
      </p:sp>
    </p:spTree>
    <p:extLst>
      <p:ext uri="{BB962C8B-B14F-4D97-AF65-F5344CB8AC3E}">
        <p14:creationId xmlns:p14="http://schemas.microsoft.com/office/powerpoint/2010/main" val="772022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Script Mapping of Characters</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1820656" cy="3337392"/>
          </a:xfrm>
        </p:spPr>
        <p:txBody>
          <a:bodyPr>
            <a:normAutofit/>
          </a:bodyPr>
          <a:lstStyle/>
          <a:p>
            <a:r>
              <a:rPr lang="en-US" altLang="zh-CN" dirty="0"/>
              <a:t>From one language to another </a:t>
            </a:r>
            <a:r>
              <a:rPr lang="en-US" altLang="zh-CN" b="1" dirty="0"/>
              <a:t>related</a:t>
            </a:r>
            <a:r>
              <a:rPr lang="en-US" altLang="zh-CN" dirty="0"/>
              <a:t> language</a:t>
            </a:r>
          </a:p>
          <a:p>
            <a:pPr lvl="1"/>
            <a:r>
              <a:rPr lang="en-US" altLang="zh-CN" dirty="0"/>
              <a:t>By script mapping, where there is a </a:t>
            </a:r>
            <a:r>
              <a:rPr lang="en-US" altLang="zh-CN" i="1" dirty="0"/>
              <a:t>character-to-character dictionary</a:t>
            </a: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18</a:t>
            </a:fld>
            <a:endParaRPr lang="ja-JP" altLang="en-US" dirty="0"/>
          </a:p>
        </p:txBody>
      </p:sp>
      <p:grpSp>
        <p:nvGrpSpPr>
          <p:cNvPr id="20" name="组合 19">
            <a:extLst>
              <a:ext uri="{FF2B5EF4-FFF2-40B4-BE49-F238E27FC236}">
                <a16:creationId xmlns:a16="http://schemas.microsoft.com/office/drawing/2014/main" id="{9ADF7C4D-F49C-8E62-8845-9033E476E75E}"/>
              </a:ext>
            </a:extLst>
          </p:cNvPr>
          <p:cNvGrpSpPr>
            <a:grpSpLocks noChangeAspect="1"/>
          </p:cNvGrpSpPr>
          <p:nvPr/>
        </p:nvGrpSpPr>
        <p:grpSpPr>
          <a:xfrm>
            <a:off x="2495600" y="2518954"/>
            <a:ext cx="6258331" cy="2187993"/>
            <a:chOff x="7131801" y="2865437"/>
            <a:chExt cx="4610611" cy="1611929"/>
          </a:xfrm>
        </p:grpSpPr>
        <p:pic>
          <p:nvPicPr>
            <p:cNvPr id="5" name="図 25">
              <a:extLst>
                <a:ext uri="{FF2B5EF4-FFF2-40B4-BE49-F238E27FC236}">
                  <a16:creationId xmlns:a16="http://schemas.microsoft.com/office/drawing/2014/main" id="{7BB79557-8F51-2B1A-D367-669EE5A8D643}"/>
                </a:ext>
              </a:extLst>
            </p:cNvPr>
            <p:cNvPicPr>
              <a:picLocks noChangeAspect="1"/>
            </p:cNvPicPr>
            <p:nvPr/>
          </p:nvPicPr>
          <p:blipFill rotWithShape="1">
            <a:blip r:embed="rId3">
              <a:extLst>
                <a:ext uri="{28A0092B-C50C-407E-A947-70E740481C1C}">
                  <a14:useLocalDpi xmlns:a14="http://schemas.microsoft.com/office/drawing/2010/main" val="0"/>
                </a:ext>
              </a:extLst>
            </a:blip>
            <a:srcRect b="25122"/>
            <a:stretch/>
          </p:blipFill>
          <p:spPr>
            <a:xfrm>
              <a:off x="7131801" y="3339078"/>
              <a:ext cx="4610611" cy="1138288"/>
            </a:xfrm>
            <a:prstGeom prst="rect">
              <a:avLst/>
            </a:prstGeom>
          </p:spPr>
        </p:pic>
        <p:sp>
          <p:nvSpPr>
            <p:cNvPr id="6" name="文本框 5">
              <a:extLst>
                <a:ext uri="{FF2B5EF4-FFF2-40B4-BE49-F238E27FC236}">
                  <a16:creationId xmlns:a16="http://schemas.microsoft.com/office/drawing/2014/main" id="{40DA08E1-16D9-4EFD-E4C6-611ADD6FA9FA}"/>
                </a:ext>
              </a:extLst>
            </p:cNvPr>
            <p:cNvSpPr txBox="1"/>
            <p:nvPr/>
          </p:nvSpPr>
          <p:spPr>
            <a:xfrm>
              <a:off x="8927971" y="2865437"/>
              <a:ext cx="2121478" cy="461665"/>
            </a:xfrm>
            <a:prstGeom prst="rect">
              <a:avLst/>
            </a:prstGeom>
            <a:noFill/>
          </p:spPr>
          <p:txBody>
            <a:bodyPr wrap="none" rtlCol="0">
              <a:spAutoFit/>
            </a:bodyPr>
            <a:lstStyle/>
            <a:p>
              <a:r>
                <a:rPr lang="en-US" altLang="zh-CN" sz="2400" b="1" dirty="0"/>
                <a:t>Script </a:t>
              </a:r>
              <a:r>
                <a:rPr lang="en-US" altLang="zh-CN" sz="2400" b="1" dirty="0">
                  <a:solidFill>
                    <a:srgbClr val="004EA2"/>
                  </a:solidFill>
                </a:rPr>
                <a:t>Mapping</a:t>
              </a:r>
              <a:endParaRPr lang="zh-CN" altLang="en-US" sz="2400" b="1" dirty="0">
                <a:solidFill>
                  <a:srgbClr val="004EA2"/>
                </a:solidFill>
              </a:endParaRPr>
            </a:p>
          </p:txBody>
        </p:sp>
        <p:sp>
          <p:nvSpPr>
            <p:cNvPr id="17" name="文本框 16">
              <a:extLst>
                <a:ext uri="{FF2B5EF4-FFF2-40B4-BE49-F238E27FC236}">
                  <a16:creationId xmlns:a16="http://schemas.microsoft.com/office/drawing/2014/main" id="{14DD538F-3E54-65CF-EFA4-142C583C47C8}"/>
                </a:ext>
              </a:extLst>
            </p:cNvPr>
            <p:cNvSpPr txBox="1"/>
            <p:nvPr/>
          </p:nvSpPr>
          <p:spPr>
            <a:xfrm>
              <a:off x="10358939" y="2914762"/>
              <a:ext cx="221075" cy="272093"/>
            </a:xfrm>
            <a:prstGeom prst="rect">
              <a:avLst/>
            </a:prstGeom>
            <a:noFill/>
          </p:spPr>
          <p:txBody>
            <a:bodyPr wrap="none" rtlCol="0">
              <a:spAutoFit/>
            </a:bodyPr>
            <a:lstStyle/>
            <a:p>
              <a:r>
                <a:rPr lang="en-US" altLang="zh-CN" dirty="0">
                  <a:solidFill>
                    <a:schemeClr val="tx1">
                      <a:lumMod val="50000"/>
                      <a:lumOff val="50000"/>
                    </a:schemeClr>
                  </a:solidFill>
                </a:rPr>
                <a:t>*</a:t>
              </a:r>
              <a:endParaRPr lang="zh-CN" altLang="en-US" dirty="0">
                <a:solidFill>
                  <a:schemeClr val="tx1">
                    <a:lumMod val="50000"/>
                    <a:lumOff val="50000"/>
                  </a:schemeClr>
                </a:solidFill>
              </a:endParaRPr>
            </a:p>
          </p:txBody>
        </p:sp>
      </p:grpSp>
      <p:sp>
        <p:nvSpPr>
          <p:cNvPr id="10" name="文本框 9">
            <a:extLst>
              <a:ext uri="{FF2B5EF4-FFF2-40B4-BE49-F238E27FC236}">
                <a16:creationId xmlns:a16="http://schemas.microsoft.com/office/drawing/2014/main" id="{B69BDB0E-C728-7794-FA16-FBC161AFBD76}"/>
              </a:ext>
            </a:extLst>
          </p:cNvPr>
          <p:cNvSpPr txBox="1"/>
          <p:nvPr/>
        </p:nvSpPr>
        <p:spPr>
          <a:xfrm>
            <a:off x="-28704" y="6453336"/>
            <a:ext cx="9005023" cy="369332"/>
          </a:xfrm>
          <a:prstGeom prst="rect">
            <a:avLst/>
          </a:prstGeom>
          <a:noFill/>
        </p:spPr>
        <p:txBody>
          <a:bodyPr wrap="square">
            <a:spAutoFit/>
          </a:bodyPr>
          <a:lstStyle/>
          <a:p>
            <a:pPr marL="0" indent="0">
              <a:buNone/>
            </a:pPr>
            <a:r>
              <a:rPr lang="en-US" altLang="zh-CN" sz="1800" dirty="0"/>
              <a:t>*Pre-training via Leveraging Assisting Languages for Neural Machine Translation</a:t>
            </a:r>
          </a:p>
        </p:txBody>
      </p:sp>
    </p:spTree>
    <p:extLst>
      <p:ext uri="{BB962C8B-B14F-4D97-AF65-F5344CB8AC3E}">
        <p14:creationId xmlns:p14="http://schemas.microsoft.com/office/powerpoint/2010/main" val="941730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Script Mapping by Romanization</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1820656" cy="2578742"/>
          </a:xfrm>
        </p:spPr>
        <p:txBody>
          <a:bodyPr>
            <a:normAutofit/>
          </a:bodyPr>
          <a:lstStyle/>
          <a:p>
            <a:r>
              <a:rPr lang="en-US" altLang="zh-CN" dirty="0"/>
              <a:t>From non-Latin to Latin</a:t>
            </a:r>
            <a:r>
              <a:rPr lang="en-US" altLang="zh-CN" baseline="30000" dirty="0">
                <a:solidFill>
                  <a:schemeClr val="bg1">
                    <a:lumMod val="50000"/>
                  </a:schemeClr>
                </a:solidFill>
              </a:rPr>
              <a:t>*</a:t>
            </a: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19</a:t>
            </a:fld>
            <a:endParaRPr lang="ja-JP" altLang="en-US" dirty="0"/>
          </a:p>
        </p:txBody>
      </p:sp>
      <p:sp>
        <p:nvSpPr>
          <p:cNvPr id="21" name="文本框 20">
            <a:extLst>
              <a:ext uri="{FF2B5EF4-FFF2-40B4-BE49-F238E27FC236}">
                <a16:creationId xmlns:a16="http://schemas.microsoft.com/office/drawing/2014/main" id="{63C5112F-1075-AE8D-0334-80D4DA57FE4E}"/>
              </a:ext>
            </a:extLst>
          </p:cNvPr>
          <p:cNvSpPr txBox="1"/>
          <p:nvPr/>
        </p:nvSpPr>
        <p:spPr>
          <a:xfrm>
            <a:off x="2623876" y="2824467"/>
            <a:ext cx="1329531" cy="369332"/>
          </a:xfrm>
          <a:prstGeom prst="rect">
            <a:avLst/>
          </a:prstGeom>
          <a:noFill/>
        </p:spPr>
        <p:txBody>
          <a:bodyPr wrap="none" rtlCol="0">
            <a:spAutoFit/>
          </a:bodyPr>
          <a:lstStyle/>
          <a:p>
            <a:r>
              <a:rPr lang="en-US" altLang="zh-CN" dirty="0">
                <a:latin typeface="Bangla MN" pitchFamily="2" charset="0"/>
                <a:cs typeface="Bangla MN" pitchFamily="2" charset="0"/>
              </a:rPr>
              <a:t>Japanese</a:t>
            </a:r>
            <a:endParaRPr lang="zh-CN" altLang="en-US" dirty="0">
              <a:latin typeface="Bangla MN" pitchFamily="2" charset="0"/>
              <a:cs typeface="Bangla MN" pitchFamily="2" charset="0"/>
            </a:endParaRPr>
          </a:p>
        </p:txBody>
      </p:sp>
      <p:sp>
        <p:nvSpPr>
          <p:cNvPr id="25" name="文本框 24">
            <a:extLst>
              <a:ext uri="{FF2B5EF4-FFF2-40B4-BE49-F238E27FC236}">
                <a16:creationId xmlns:a16="http://schemas.microsoft.com/office/drawing/2014/main" id="{CA3C5A31-0892-6725-CD23-FD77B31C5F63}"/>
              </a:ext>
            </a:extLst>
          </p:cNvPr>
          <p:cNvSpPr txBox="1"/>
          <p:nvPr/>
        </p:nvSpPr>
        <p:spPr>
          <a:xfrm>
            <a:off x="2259574" y="3429000"/>
            <a:ext cx="2236510" cy="584775"/>
          </a:xfrm>
          <a:prstGeom prst="rect">
            <a:avLst/>
          </a:prstGeom>
          <a:noFill/>
        </p:spPr>
        <p:txBody>
          <a:bodyPr wrap="none" rtlCol="0">
            <a:spAutoFit/>
          </a:bodyPr>
          <a:lstStyle/>
          <a:p>
            <a:pPr algn="l"/>
            <a:r>
              <a:rPr lang="ja-JP" altLang="en-US" sz="3200" b="0" i="0">
                <a:solidFill>
                  <a:srgbClr val="202124"/>
                </a:solidFill>
                <a:effectLst/>
                <a:latin typeface="arial" panose="020B0604020202020204" pitchFamily="34" charset="0"/>
              </a:rPr>
              <a:t>ビッグベン</a:t>
            </a:r>
          </a:p>
        </p:txBody>
      </p:sp>
      <p:sp>
        <p:nvSpPr>
          <p:cNvPr id="38" name="矩形 37">
            <a:extLst>
              <a:ext uri="{FF2B5EF4-FFF2-40B4-BE49-F238E27FC236}">
                <a16:creationId xmlns:a16="http://schemas.microsoft.com/office/drawing/2014/main" id="{BBEF8FF5-F470-6E60-0191-E309E09E1265}"/>
              </a:ext>
            </a:extLst>
          </p:cNvPr>
          <p:cNvSpPr/>
          <p:nvPr/>
        </p:nvSpPr>
        <p:spPr>
          <a:xfrm>
            <a:off x="2644234" y="4455585"/>
            <a:ext cx="1414105" cy="369332"/>
          </a:xfrm>
          <a:prstGeom prst="rect">
            <a:avLst/>
          </a:prstGeom>
          <a:pattFill prst="pct10">
            <a:fgClr>
              <a:srgbClr val="C0000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embedding</a:t>
            </a:r>
            <a:endParaRPr kumimoji="1" lang="zh-CN" altLang="en-US" b="1" dirty="0">
              <a:solidFill>
                <a:schemeClr val="tx1"/>
              </a:solidFill>
            </a:endParaRPr>
          </a:p>
        </p:txBody>
      </p:sp>
      <p:sp>
        <p:nvSpPr>
          <p:cNvPr id="39" name="文本框 38">
            <a:extLst>
              <a:ext uri="{FF2B5EF4-FFF2-40B4-BE49-F238E27FC236}">
                <a16:creationId xmlns:a16="http://schemas.microsoft.com/office/drawing/2014/main" id="{A4E8ADED-ADD9-E8AC-E041-2520A423BBC4}"/>
              </a:ext>
            </a:extLst>
          </p:cNvPr>
          <p:cNvSpPr txBox="1"/>
          <p:nvPr/>
        </p:nvSpPr>
        <p:spPr>
          <a:xfrm>
            <a:off x="2479860" y="4768976"/>
            <a:ext cx="1777386" cy="369332"/>
          </a:xfrm>
          <a:prstGeom prst="rect">
            <a:avLst/>
          </a:prstGeom>
          <a:noFill/>
        </p:spPr>
        <p:txBody>
          <a:bodyPr wrap="square">
            <a:spAutoFit/>
          </a:bodyPr>
          <a:lstStyle/>
          <a:p>
            <a:pPr algn="ctr"/>
            <a:r>
              <a:rPr kumimoji="1" lang="en-US" altLang="zh-CN" b="1" dirty="0">
                <a:solidFill>
                  <a:srgbClr val="C00000"/>
                </a:solidFill>
              </a:rPr>
              <a:t>Poorly Learned</a:t>
            </a:r>
          </a:p>
        </p:txBody>
      </p:sp>
      <p:cxnSp>
        <p:nvCxnSpPr>
          <p:cNvPr id="49" name="直线箭头连接符 48">
            <a:extLst>
              <a:ext uri="{FF2B5EF4-FFF2-40B4-BE49-F238E27FC236}">
                <a16:creationId xmlns:a16="http://schemas.microsoft.com/office/drawing/2014/main" id="{DB88E567-71CA-FEB8-2D7D-446B2B6DDDB4}"/>
              </a:ext>
            </a:extLst>
          </p:cNvPr>
          <p:cNvCxnSpPr>
            <a:cxnSpLocks/>
            <a:stCxn id="25" idx="2"/>
            <a:endCxn id="38" idx="0"/>
          </p:cNvCxnSpPr>
          <p:nvPr/>
        </p:nvCxnSpPr>
        <p:spPr>
          <a:xfrm flipH="1">
            <a:off x="3351287" y="4013775"/>
            <a:ext cx="0" cy="4418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75" name="Picture 3" descr="ビッグ・ベン時計台のイラスト | かわいいフリー素材集 いらすとや">
            <a:extLst>
              <a:ext uri="{FF2B5EF4-FFF2-40B4-BE49-F238E27FC236}">
                <a16:creationId xmlns:a16="http://schemas.microsoft.com/office/drawing/2014/main" id="{8972244F-1052-4C17-01C5-3406C8137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4354" y="2013661"/>
            <a:ext cx="1780464" cy="341545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B20702F-FAB7-4FC2-70BD-5C3761BFA42D}"/>
              </a:ext>
            </a:extLst>
          </p:cNvPr>
          <p:cNvSpPr txBox="1"/>
          <p:nvPr/>
        </p:nvSpPr>
        <p:spPr>
          <a:xfrm>
            <a:off x="2387494" y="2457115"/>
            <a:ext cx="1661289" cy="369332"/>
          </a:xfrm>
          <a:prstGeom prst="rect">
            <a:avLst/>
          </a:prstGeom>
          <a:noFill/>
        </p:spPr>
        <p:txBody>
          <a:bodyPr wrap="none" rtlCol="0">
            <a:spAutoFit/>
          </a:bodyPr>
          <a:lstStyle/>
          <a:p>
            <a:r>
              <a:rPr lang="en-US" altLang="zh-CN" b="1" dirty="0">
                <a:solidFill>
                  <a:srgbClr val="C00000"/>
                </a:solidFill>
              </a:rPr>
              <a:t>Lower-resource</a:t>
            </a:r>
            <a:endParaRPr kumimoji="1" lang="zh-CN" altLang="en-US" dirty="0"/>
          </a:p>
        </p:txBody>
      </p:sp>
      <p:sp>
        <p:nvSpPr>
          <p:cNvPr id="7" name="文本框 6">
            <a:extLst>
              <a:ext uri="{FF2B5EF4-FFF2-40B4-BE49-F238E27FC236}">
                <a16:creationId xmlns:a16="http://schemas.microsoft.com/office/drawing/2014/main" id="{D9585A16-2480-D47A-B1E9-CBEB1AC2803B}"/>
              </a:ext>
            </a:extLst>
          </p:cNvPr>
          <p:cNvSpPr txBox="1"/>
          <p:nvPr/>
        </p:nvSpPr>
        <p:spPr>
          <a:xfrm>
            <a:off x="4703343" y="2794014"/>
            <a:ext cx="2138727" cy="400110"/>
          </a:xfrm>
          <a:prstGeom prst="rect">
            <a:avLst/>
          </a:prstGeom>
          <a:noFill/>
        </p:spPr>
        <p:txBody>
          <a:bodyPr wrap="none" rtlCol="0">
            <a:spAutoFit/>
          </a:bodyPr>
          <a:lstStyle/>
          <a:p>
            <a:r>
              <a:rPr lang="en-US" altLang="zh-CN" sz="2000" b="1" dirty="0">
                <a:latin typeface="Bangla MN" pitchFamily="2" charset="0"/>
                <a:cs typeface="Bangla MN" pitchFamily="2" charset="0"/>
              </a:rPr>
              <a:t>Romanization</a:t>
            </a:r>
            <a:endParaRPr lang="zh-CN" altLang="en-US" b="1" dirty="0">
              <a:latin typeface="Bangla MN" pitchFamily="2" charset="0"/>
              <a:cs typeface="Bangla MN" pitchFamily="2" charset="0"/>
            </a:endParaRPr>
          </a:p>
        </p:txBody>
      </p:sp>
      <p:sp>
        <p:nvSpPr>
          <p:cNvPr id="8" name="文本框 7">
            <a:extLst>
              <a:ext uri="{FF2B5EF4-FFF2-40B4-BE49-F238E27FC236}">
                <a16:creationId xmlns:a16="http://schemas.microsoft.com/office/drawing/2014/main" id="{4A844603-197E-8637-8931-B9B40CB022FD}"/>
              </a:ext>
            </a:extLst>
          </p:cNvPr>
          <p:cNvSpPr txBox="1"/>
          <p:nvPr/>
        </p:nvSpPr>
        <p:spPr>
          <a:xfrm>
            <a:off x="4964440" y="3430593"/>
            <a:ext cx="1877630" cy="584775"/>
          </a:xfrm>
          <a:prstGeom prst="rect">
            <a:avLst/>
          </a:prstGeom>
          <a:noFill/>
        </p:spPr>
        <p:txBody>
          <a:bodyPr wrap="none" rtlCol="0">
            <a:spAutoFit/>
          </a:bodyPr>
          <a:lstStyle/>
          <a:p>
            <a:r>
              <a:rPr kumimoji="1" lang="en-US" altLang="zh-CN" sz="3200" b="1" dirty="0" err="1"/>
              <a:t>Biggu</a:t>
            </a:r>
            <a:r>
              <a:rPr kumimoji="1" lang="en-US" altLang="zh-CN" sz="3200" b="1" dirty="0"/>
              <a:t> </a:t>
            </a:r>
            <a:r>
              <a:rPr kumimoji="1" lang="en-US" altLang="zh-CN" sz="3200" b="1" dirty="0">
                <a:solidFill>
                  <a:srgbClr val="0070C0"/>
                </a:solidFill>
              </a:rPr>
              <a:t>Ben</a:t>
            </a:r>
            <a:endParaRPr kumimoji="1" lang="zh-CN" altLang="en-US" sz="3200" dirty="0"/>
          </a:p>
        </p:txBody>
      </p:sp>
      <p:cxnSp>
        <p:nvCxnSpPr>
          <p:cNvPr id="9" name="直线箭头连接符 8">
            <a:extLst>
              <a:ext uri="{FF2B5EF4-FFF2-40B4-BE49-F238E27FC236}">
                <a16:creationId xmlns:a16="http://schemas.microsoft.com/office/drawing/2014/main" id="{88DDDFE1-B5D2-A919-CE70-2FCFDF176561}"/>
              </a:ext>
            </a:extLst>
          </p:cNvPr>
          <p:cNvCxnSpPr>
            <a:cxnSpLocks/>
            <a:stCxn id="25" idx="3"/>
            <a:endCxn id="8" idx="1"/>
          </p:cNvCxnSpPr>
          <p:nvPr/>
        </p:nvCxnSpPr>
        <p:spPr>
          <a:xfrm>
            <a:off x="4496084" y="3721388"/>
            <a:ext cx="468356" cy="15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0476D83-B7C5-A624-C739-0E4D514638F4}"/>
              </a:ext>
            </a:extLst>
          </p:cNvPr>
          <p:cNvSpPr txBox="1"/>
          <p:nvPr/>
        </p:nvSpPr>
        <p:spPr>
          <a:xfrm>
            <a:off x="7158888" y="3425199"/>
            <a:ext cx="1460656" cy="584775"/>
          </a:xfrm>
          <a:prstGeom prst="rect">
            <a:avLst/>
          </a:prstGeom>
          <a:noFill/>
        </p:spPr>
        <p:txBody>
          <a:bodyPr wrap="none" rtlCol="0">
            <a:spAutoFit/>
          </a:bodyPr>
          <a:lstStyle/>
          <a:p>
            <a:r>
              <a:rPr lang="en-US" altLang="zh-CN" sz="3200" b="1" dirty="0">
                <a:solidFill>
                  <a:srgbClr val="0070C0"/>
                </a:solidFill>
              </a:rPr>
              <a:t>Big Ben</a:t>
            </a:r>
            <a:endParaRPr lang="zh-CN" altLang="en-US" sz="3200" b="1" dirty="0">
              <a:solidFill>
                <a:srgbClr val="0070C0"/>
              </a:solidFill>
            </a:endParaRPr>
          </a:p>
        </p:txBody>
      </p:sp>
      <p:sp>
        <p:nvSpPr>
          <p:cNvPr id="14" name="文本框 13">
            <a:extLst>
              <a:ext uri="{FF2B5EF4-FFF2-40B4-BE49-F238E27FC236}">
                <a16:creationId xmlns:a16="http://schemas.microsoft.com/office/drawing/2014/main" id="{CCDB488F-8996-D446-1E55-94135E75818A}"/>
              </a:ext>
            </a:extLst>
          </p:cNvPr>
          <p:cNvSpPr txBox="1"/>
          <p:nvPr/>
        </p:nvSpPr>
        <p:spPr>
          <a:xfrm>
            <a:off x="7303174" y="2824467"/>
            <a:ext cx="1069524" cy="369332"/>
          </a:xfrm>
          <a:prstGeom prst="rect">
            <a:avLst/>
          </a:prstGeom>
          <a:noFill/>
        </p:spPr>
        <p:txBody>
          <a:bodyPr wrap="none" rtlCol="0">
            <a:spAutoFit/>
          </a:bodyPr>
          <a:lstStyle/>
          <a:p>
            <a:r>
              <a:rPr lang="en-US" altLang="zh-CN" dirty="0">
                <a:latin typeface="Bangla MN" pitchFamily="2" charset="0"/>
                <a:cs typeface="Bangla MN" pitchFamily="2" charset="0"/>
              </a:rPr>
              <a:t>English</a:t>
            </a:r>
            <a:endParaRPr lang="zh-CN" altLang="en-US" dirty="0">
              <a:latin typeface="Bangla MN" pitchFamily="2" charset="0"/>
              <a:cs typeface="Bangla MN" pitchFamily="2" charset="0"/>
            </a:endParaRPr>
          </a:p>
        </p:txBody>
      </p:sp>
      <p:sp>
        <p:nvSpPr>
          <p:cNvPr id="15" name="矩形 14">
            <a:extLst>
              <a:ext uri="{FF2B5EF4-FFF2-40B4-BE49-F238E27FC236}">
                <a16:creationId xmlns:a16="http://schemas.microsoft.com/office/drawing/2014/main" id="{5EE6A944-3A7E-52D7-964F-0E14814F1593}"/>
              </a:ext>
            </a:extLst>
          </p:cNvPr>
          <p:cNvSpPr/>
          <p:nvPr/>
        </p:nvSpPr>
        <p:spPr>
          <a:xfrm>
            <a:off x="7181818" y="4445821"/>
            <a:ext cx="1414105" cy="369332"/>
          </a:xfrm>
          <a:prstGeom prst="rect">
            <a:avLst/>
          </a:prstGeom>
          <a:pattFill prst="wdDnDiag">
            <a:fgClr>
              <a:srgbClr val="4285F4"/>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embedding</a:t>
            </a:r>
            <a:endParaRPr kumimoji="1" lang="zh-CN" altLang="en-US" b="1" dirty="0">
              <a:solidFill>
                <a:schemeClr val="tx1"/>
              </a:solidFill>
            </a:endParaRPr>
          </a:p>
        </p:txBody>
      </p:sp>
      <p:sp>
        <p:nvSpPr>
          <p:cNvPr id="16" name="文本框 15">
            <a:extLst>
              <a:ext uri="{FF2B5EF4-FFF2-40B4-BE49-F238E27FC236}">
                <a16:creationId xmlns:a16="http://schemas.microsoft.com/office/drawing/2014/main" id="{D6609734-43FD-2646-EC2C-0EBD263E8771}"/>
              </a:ext>
            </a:extLst>
          </p:cNvPr>
          <p:cNvSpPr txBox="1"/>
          <p:nvPr/>
        </p:nvSpPr>
        <p:spPr>
          <a:xfrm>
            <a:off x="7089452" y="4811194"/>
            <a:ext cx="1598836" cy="369332"/>
          </a:xfrm>
          <a:prstGeom prst="rect">
            <a:avLst/>
          </a:prstGeom>
          <a:noFill/>
        </p:spPr>
        <p:txBody>
          <a:bodyPr wrap="square">
            <a:spAutoFit/>
          </a:bodyPr>
          <a:lstStyle/>
          <a:p>
            <a:pPr algn="ctr"/>
            <a:r>
              <a:rPr kumimoji="1" lang="en-US" altLang="zh-CN" b="1" dirty="0">
                <a:solidFill>
                  <a:srgbClr val="4285F4"/>
                </a:solidFill>
              </a:rPr>
              <a:t>Well Learned</a:t>
            </a:r>
            <a:endParaRPr kumimoji="1" lang="zh-CN" altLang="en-US" b="1" dirty="0">
              <a:solidFill>
                <a:srgbClr val="4285F4"/>
              </a:solidFill>
            </a:endParaRPr>
          </a:p>
        </p:txBody>
      </p:sp>
      <p:cxnSp>
        <p:nvCxnSpPr>
          <p:cNvPr id="17" name="直线箭头连接符 16">
            <a:extLst>
              <a:ext uri="{FF2B5EF4-FFF2-40B4-BE49-F238E27FC236}">
                <a16:creationId xmlns:a16="http://schemas.microsoft.com/office/drawing/2014/main" id="{C509685F-3406-E137-ED08-E81EB4353190}"/>
              </a:ext>
            </a:extLst>
          </p:cNvPr>
          <p:cNvCxnSpPr>
            <a:cxnSpLocks/>
            <a:stCxn id="13" idx="2"/>
            <a:endCxn id="15" idx="0"/>
          </p:cNvCxnSpPr>
          <p:nvPr/>
        </p:nvCxnSpPr>
        <p:spPr>
          <a:xfrm flipH="1">
            <a:off x="7888871" y="4009974"/>
            <a:ext cx="345" cy="4358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B010A9C1-943C-5636-ECFD-420EE6F7F73C}"/>
              </a:ext>
            </a:extLst>
          </p:cNvPr>
          <p:cNvSpPr txBox="1"/>
          <p:nvPr/>
        </p:nvSpPr>
        <p:spPr>
          <a:xfrm>
            <a:off x="7088372" y="2455135"/>
            <a:ext cx="1499128" cy="369332"/>
          </a:xfrm>
          <a:prstGeom prst="rect">
            <a:avLst/>
          </a:prstGeom>
          <a:noFill/>
        </p:spPr>
        <p:txBody>
          <a:bodyPr wrap="none" rtlCol="0">
            <a:spAutoFit/>
          </a:bodyPr>
          <a:lstStyle/>
          <a:p>
            <a:pPr algn="ctr"/>
            <a:r>
              <a:rPr lang="en-US" altLang="zh-CN" b="1" dirty="0">
                <a:solidFill>
                  <a:srgbClr val="4285F4"/>
                </a:solidFill>
              </a:rPr>
              <a:t>High-resource</a:t>
            </a:r>
            <a:endParaRPr lang="zh-CN" altLang="en-US" b="1" dirty="0">
              <a:solidFill>
                <a:srgbClr val="4285F4"/>
              </a:solidFill>
            </a:endParaRPr>
          </a:p>
        </p:txBody>
      </p:sp>
      <p:cxnSp>
        <p:nvCxnSpPr>
          <p:cNvPr id="19" name="直线箭头连接符 18">
            <a:extLst>
              <a:ext uri="{FF2B5EF4-FFF2-40B4-BE49-F238E27FC236}">
                <a16:creationId xmlns:a16="http://schemas.microsoft.com/office/drawing/2014/main" id="{0A204DEA-E4F4-EA93-D9A7-5543BE29CCC1}"/>
              </a:ext>
            </a:extLst>
          </p:cNvPr>
          <p:cNvCxnSpPr>
            <a:cxnSpLocks/>
            <a:endCxn id="15" idx="0"/>
          </p:cNvCxnSpPr>
          <p:nvPr/>
        </p:nvCxnSpPr>
        <p:spPr>
          <a:xfrm>
            <a:off x="6322575" y="3873401"/>
            <a:ext cx="1566296" cy="5724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A86D34B8-6960-6E6F-A4FB-5A78A8CAC772}"/>
              </a:ext>
            </a:extLst>
          </p:cNvPr>
          <p:cNvSpPr txBox="1"/>
          <p:nvPr/>
        </p:nvSpPr>
        <p:spPr>
          <a:xfrm>
            <a:off x="0" y="6444044"/>
            <a:ext cx="8587500" cy="369332"/>
          </a:xfrm>
          <a:prstGeom prst="rect">
            <a:avLst/>
          </a:prstGeom>
          <a:noFill/>
        </p:spPr>
        <p:txBody>
          <a:bodyPr wrap="square">
            <a:spAutoFit/>
          </a:bodyPr>
          <a:lstStyle/>
          <a:p>
            <a:r>
              <a:rPr lang="en-US" altLang="zh-CN" sz="1800" dirty="0"/>
              <a:t>*On Romanization for Model Transfer Between Scripts in Neural Machine Translation</a:t>
            </a:r>
            <a:endParaRPr lang="zh-CN" altLang="en-US" dirty="0"/>
          </a:p>
        </p:txBody>
      </p:sp>
    </p:spTree>
    <p:extLst>
      <p:ext uri="{BB962C8B-B14F-4D97-AF65-F5344CB8AC3E}">
        <p14:creationId xmlns:p14="http://schemas.microsoft.com/office/powerpoint/2010/main" val="423182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4" grpId="0"/>
      <p:bldP spid="15" grpId="0" animBg="1"/>
      <p:bldP spid="16"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normAutofit/>
          </a:bodyPr>
          <a:lstStyle/>
          <a:p>
            <a:r>
              <a:rPr kumimoji="1" lang="en-US" altLang="zh-CN" dirty="0"/>
              <a:t>Roadmap</a:t>
            </a:r>
            <a:endParaRPr kumimoji="1" lang="zh-CN" altLang="en-US" dirty="0"/>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2</a:t>
            </a:fld>
            <a:endParaRPr lang="ja-JP" altLang="en-US" dirty="0"/>
          </a:p>
        </p:txBody>
      </p:sp>
      <p:sp>
        <p:nvSpPr>
          <p:cNvPr id="14" name="文本框 13">
            <a:extLst>
              <a:ext uri="{FF2B5EF4-FFF2-40B4-BE49-F238E27FC236}">
                <a16:creationId xmlns:a16="http://schemas.microsoft.com/office/drawing/2014/main" id="{4A6FED00-30AD-B0D2-B450-77E3CA485330}"/>
              </a:ext>
            </a:extLst>
          </p:cNvPr>
          <p:cNvSpPr txBox="1"/>
          <p:nvPr/>
        </p:nvSpPr>
        <p:spPr>
          <a:xfrm>
            <a:off x="270000" y="2771631"/>
            <a:ext cx="4171290" cy="615553"/>
          </a:xfrm>
          <a:prstGeom prst="rect">
            <a:avLst/>
          </a:prstGeom>
          <a:noFill/>
        </p:spPr>
        <p:txBody>
          <a:bodyPr wrap="square" rtlCol="0">
            <a:spAutoFit/>
          </a:bodyPr>
          <a:lstStyle/>
          <a:p>
            <a:r>
              <a:rPr lang="en-US" altLang="zh-CN" sz="2800" b="1" dirty="0"/>
              <a:t>②</a:t>
            </a:r>
            <a:r>
              <a:rPr kumimoji="1" lang="en-US" altLang="zh-CN" sz="2800" b="1" dirty="0"/>
              <a:t> </a:t>
            </a:r>
            <a:r>
              <a:rPr lang="en-US" altLang="zh-CN" sz="3400" b="1" dirty="0"/>
              <a:t>Data</a:t>
            </a:r>
            <a:endParaRPr lang="zh-CN" altLang="en-US" sz="3400" dirty="0"/>
          </a:p>
        </p:txBody>
      </p:sp>
      <p:sp>
        <p:nvSpPr>
          <p:cNvPr id="15" name="文本框 14">
            <a:extLst>
              <a:ext uri="{FF2B5EF4-FFF2-40B4-BE49-F238E27FC236}">
                <a16:creationId xmlns:a16="http://schemas.microsoft.com/office/drawing/2014/main" id="{BED6732A-CF11-42ED-11D2-17B341BCB124}"/>
              </a:ext>
            </a:extLst>
          </p:cNvPr>
          <p:cNvSpPr txBox="1"/>
          <p:nvPr/>
        </p:nvSpPr>
        <p:spPr>
          <a:xfrm>
            <a:off x="270000" y="4005064"/>
            <a:ext cx="2295308" cy="615553"/>
          </a:xfrm>
          <a:prstGeom prst="rect">
            <a:avLst/>
          </a:prstGeom>
          <a:noFill/>
        </p:spPr>
        <p:txBody>
          <a:bodyPr wrap="none" rtlCol="0">
            <a:spAutoFit/>
          </a:bodyPr>
          <a:lstStyle/>
          <a:p>
            <a:r>
              <a:rPr lang="en-US" altLang="zh-CN" sz="2800" b="1" dirty="0"/>
              <a:t>③</a:t>
            </a:r>
            <a:r>
              <a:rPr lang="en-US" altLang="zh-CN" sz="1900" dirty="0"/>
              <a:t> </a:t>
            </a:r>
            <a:r>
              <a:rPr lang="en-US" altLang="zh-CN" sz="3400" b="1" dirty="0"/>
              <a:t>Decoding</a:t>
            </a:r>
            <a:endParaRPr lang="zh-CN" altLang="en-US" sz="3400" b="1" dirty="0"/>
          </a:p>
        </p:txBody>
      </p:sp>
      <p:sp>
        <p:nvSpPr>
          <p:cNvPr id="16" name="文本框 15">
            <a:extLst>
              <a:ext uri="{FF2B5EF4-FFF2-40B4-BE49-F238E27FC236}">
                <a16:creationId xmlns:a16="http://schemas.microsoft.com/office/drawing/2014/main" id="{9CFA237E-4FF5-4564-4029-8DAE943CEF04}"/>
              </a:ext>
            </a:extLst>
          </p:cNvPr>
          <p:cNvSpPr txBox="1"/>
          <p:nvPr/>
        </p:nvSpPr>
        <p:spPr>
          <a:xfrm>
            <a:off x="270000" y="5733256"/>
            <a:ext cx="2543389" cy="615553"/>
          </a:xfrm>
          <a:prstGeom prst="rect">
            <a:avLst/>
          </a:prstGeom>
          <a:noFill/>
        </p:spPr>
        <p:txBody>
          <a:bodyPr wrap="none" rtlCol="0">
            <a:spAutoFit/>
          </a:bodyPr>
          <a:lstStyle/>
          <a:p>
            <a:r>
              <a:rPr lang="en-US" altLang="zh-CN" sz="2800" b="1" dirty="0"/>
              <a:t>④</a:t>
            </a:r>
            <a:r>
              <a:rPr lang="en-US" altLang="zh-CN" sz="3400" dirty="0"/>
              <a:t> </a:t>
            </a:r>
            <a:r>
              <a:rPr lang="en-US" altLang="zh-CN" sz="3400" b="1" dirty="0"/>
              <a:t>Evaluation</a:t>
            </a:r>
            <a:endParaRPr lang="zh-CN" altLang="en-US" sz="3400" b="1" dirty="0"/>
          </a:p>
        </p:txBody>
      </p:sp>
      <p:sp>
        <p:nvSpPr>
          <p:cNvPr id="17" name="内容占位符 2">
            <a:extLst>
              <a:ext uri="{FF2B5EF4-FFF2-40B4-BE49-F238E27FC236}">
                <a16:creationId xmlns:a16="http://schemas.microsoft.com/office/drawing/2014/main" id="{59671FC7-7CD5-6472-FFA9-B39E5291CB68}"/>
              </a:ext>
            </a:extLst>
          </p:cNvPr>
          <p:cNvSpPr>
            <a:spLocks noGrp="1"/>
          </p:cNvSpPr>
          <p:nvPr>
            <p:ph idx="1"/>
          </p:nvPr>
        </p:nvSpPr>
        <p:spPr>
          <a:xfrm>
            <a:off x="180000" y="850258"/>
            <a:ext cx="11820656" cy="761500"/>
          </a:xfrm>
        </p:spPr>
        <p:txBody>
          <a:bodyPr>
            <a:normAutofit/>
          </a:bodyPr>
          <a:lstStyle/>
          <a:p>
            <a:r>
              <a:rPr kumimoji="1" lang="en-US" altLang="zh-CN" dirty="0"/>
              <a:t>Linguistic </a:t>
            </a:r>
            <a:r>
              <a:rPr lang="en-US" altLang="zh-CN" dirty="0"/>
              <a:t>k</a:t>
            </a:r>
            <a:r>
              <a:rPr kumimoji="1" lang="en-US" altLang="zh-CN" dirty="0"/>
              <a:t>nowledge in</a:t>
            </a:r>
            <a:endParaRPr lang="ja-JP" altLang="en-US" sz="2800" dirty="0"/>
          </a:p>
        </p:txBody>
      </p:sp>
      <p:pic>
        <p:nvPicPr>
          <p:cNvPr id="2054" name="Picture 6" descr="A colorful icon representing 'data' that includes a document-like element. The document should have lines or grids to indicate text or data. Use a variety of colors to make the icon visually appealing, ensuring it remains clean and straightforward, suitable for digital interfaces.">
            <a:extLst>
              <a:ext uri="{FF2B5EF4-FFF2-40B4-BE49-F238E27FC236}">
                <a16:creationId xmlns:a16="http://schemas.microsoft.com/office/drawing/2014/main" id="{72F12B30-B30C-B9F7-0D3A-A799CC6429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91" t="12024" r="10693" b="10352"/>
          <a:stretch/>
        </p:blipFill>
        <p:spPr bwMode="auto">
          <a:xfrm>
            <a:off x="4451178" y="2389070"/>
            <a:ext cx="1378175" cy="1399970"/>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C745EF0C-65ED-FBE7-1D63-710B249A7259}"/>
              </a:ext>
            </a:extLst>
          </p:cNvPr>
          <p:cNvSpPr txBox="1"/>
          <p:nvPr/>
        </p:nvSpPr>
        <p:spPr>
          <a:xfrm>
            <a:off x="6949249" y="2690949"/>
            <a:ext cx="1883055" cy="830997"/>
          </a:xfrm>
          <a:prstGeom prst="rect">
            <a:avLst/>
          </a:prstGeom>
          <a:noFill/>
        </p:spPr>
        <p:txBody>
          <a:bodyPr wrap="square" rtlCol="0">
            <a:spAutoFit/>
          </a:bodyPr>
          <a:lstStyle/>
          <a:p>
            <a:r>
              <a:rPr lang="en-US" altLang="zh-CN" sz="2400" dirty="0"/>
              <a:t>watch</a:t>
            </a:r>
            <a:r>
              <a:rPr lang="en-US" altLang="zh-CN" sz="2000" b="1" dirty="0">
                <a:solidFill>
                  <a:srgbClr val="004EA2"/>
                </a:solidFill>
              </a:rPr>
              <a:t>/</a:t>
            </a:r>
            <a:r>
              <a:rPr lang="en-US" altLang="zh-CN" sz="2400" dirty="0"/>
              <a:t>ing                      </a:t>
            </a:r>
          </a:p>
          <a:p>
            <a:r>
              <a:rPr lang="en-US" altLang="zh-CN" sz="2400" dirty="0"/>
              <a:t>ab</a:t>
            </a:r>
            <a:r>
              <a:rPr lang="en-US" altLang="zh-CN" sz="2000" b="1" dirty="0">
                <a:solidFill>
                  <a:srgbClr val="004EA2"/>
                </a:solidFill>
              </a:rPr>
              <a:t>/</a:t>
            </a:r>
            <a:r>
              <a:rPr lang="en-US" altLang="zh-CN" sz="2400" dirty="0"/>
              <a:t>normal</a:t>
            </a:r>
            <a:r>
              <a:rPr lang="en-US" altLang="zh-CN" sz="2000" b="1" dirty="0">
                <a:solidFill>
                  <a:srgbClr val="004EA2"/>
                </a:solidFill>
              </a:rPr>
              <a:t>/</a:t>
            </a:r>
            <a:r>
              <a:rPr lang="en-US" altLang="zh-CN" sz="2400" dirty="0" err="1"/>
              <a:t>ly</a:t>
            </a:r>
            <a:endParaRPr lang="en-US" altLang="zh-CN" sz="2400" dirty="0"/>
          </a:p>
        </p:txBody>
      </p:sp>
      <p:sp>
        <p:nvSpPr>
          <p:cNvPr id="28" name="文本框 27">
            <a:extLst>
              <a:ext uri="{FF2B5EF4-FFF2-40B4-BE49-F238E27FC236}">
                <a16:creationId xmlns:a16="http://schemas.microsoft.com/office/drawing/2014/main" id="{3F381CCC-82B8-D2DE-91A9-8F627796ED71}"/>
              </a:ext>
            </a:extLst>
          </p:cNvPr>
          <p:cNvSpPr txBox="1"/>
          <p:nvPr/>
        </p:nvSpPr>
        <p:spPr>
          <a:xfrm>
            <a:off x="6949249" y="2690949"/>
            <a:ext cx="1835759" cy="830997"/>
          </a:xfrm>
          <a:prstGeom prst="rect">
            <a:avLst/>
          </a:prstGeom>
          <a:noFill/>
        </p:spPr>
        <p:txBody>
          <a:bodyPr wrap="none" rtlCol="0">
            <a:spAutoFit/>
          </a:bodyPr>
          <a:lstStyle/>
          <a:p>
            <a:r>
              <a:rPr lang="en-US" altLang="zh-CN" sz="2400" dirty="0"/>
              <a:t>watch</a:t>
            </a:r>
            <a:r>
              <a:rPr lang="en-US" altLang="zh-CN" sz="2000" b="1" dirty="0">
                <a:solidFill>
                  <a:srgbClr val="004EA2"/>
                </a:solidFill>
              </a:rPr>
              <a:t>/</a:t>
            </a:r>
            <a:r>
              <a:rPr lang="en-US" altLang="zh-CN" sz="2400" dirty="0"/>
              <a:t>ing</a:t>
            </a:r>
          </a:p>
          <a:p>
            <a:r>
              <a:rPr lang="en-US" altLang="zh-CN" sz="2400" dirty="0"/>
              <a:t>ab</a:t>
            </a:r>
            <a:r>
              <a:rPr lang="en-US" altLang="zh-CN" sz="2000" b="1" dirty="0">
                <a:solidFill>
                  <a:srgbClr val="004EA2"/>
                </a:solidFill>
              </a:rPr>
              <a:t>/</a:t>
            </a:r>
            <a:r>
              <a:rPr lang="en-US" altLang="zh-CN" sz="2400" dirty="0"/>
              <a:t>normal</a:t>
            </a:r>
            <a:r>
              <a:rPr lang="en-US" altLang="zh-CN" sz="2000" b="1" dirty="0">
                <a:solidFill>
                  <a:srgbClr val="004EA2"/>
                </a:solidFill>
              </a:rPr>
              <a:t>/</a:t>
            </a:r>
            <a:r>
              <a:rPr lang="en-US" altLang="zh-CN" sz="2400" dirty="0" err="1"/>
              <a:t>ly</a:t>
            </a:r>
            <a:endParaRPr lang="en-US" altLang="zh-CN" sz="2400" dirty="0"/>
          </a:p>
        </p:txBody>
      </p:sp>
      <p:sp>
        <p:nvSpPr>
          <p:cNvPr id="33" name="矩形 32">
            <a:extLst>
              <a:ext uri="{FF2B5EF4-FFF2-40B4-BE49-F238E27FC236}">
                <a16:creationId xmlns:a16="http://schemas.microsoft.com/office/drawing/2014/main" id="{9F918116-3675-065F-C3F6-B6B78F9D9F49}"/>
              </a:ext>
            </a:extLst>
          </p:cNvPr>
          <p:cNvSpPr/>
          <p:nvPr/>
        </p:nvSpPr>
        <p:spPr>
          <a:xfrm>
            <a:off x="6898377" y="2721545"/>
            <a:ext cx="1933927" cy="819653"/>
          </a:xfrm>
          <a:prstGeom prst="rect">
            <a:avLst/>
          </a:prstGeom>
          <a:solidFill>
            <a:srgbClr val="759042">
              <a:alpha val="1101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DC6567DF-0EB0-3E7C-613F-F66C10AF820D}"/>
              </a:ext>
            </a:extLst>
          </p:cNvPr>
          <p:cNvSpPr txBox="1"/>
          <p:nvPr/>
        </p:nvSpPr>
        <p:spPr>
          <a:xfrm>
            <a:off x="6005113" y="2827445"/>
            <a:ext cx="717504" cy="523220"/>
          </a:xfrm>
          <a:prstGeom prst="rect">
            <a:avLst/>
          </a:prstGeom>
          <a:noFill/>
        </p:spPr>
        <p:txBody>
          <a:bodyPr wrap="none" rtlCol="0">
            <a:spAutoFit/>
          </a:bodyPr>
          <a:lstStyle/>
          <a:p>
            <a:r>
              <a:rPr lang="en-US" altLang="zh-CN" sz="2800" dirty="0"/>
              <a:t>e.g.</a:t>
            </a:r>
            <a:endParaRPr lang="zh-CN" altLang="en-US" sz="2800" dirty="0"/>
          </a:p>
        </p:txBody>
      </p:sp>
      <p:pic>
        <p:nvPicPr>
          <p:cNvPr id="2060" name="Picture 12" descr="102,009 Machine Translation Icons - Free in SVG, PNG, ICO - IconScout">
            <a:extLst>
              <a:ext uri="{FF2B5EF4-FFF2-40B4-BE49-F238E27FC236}">
                <a16:creationId xmlns:a16="http://schemas.microsoft.com/office/drawing/2014/main" id="{1D268502-70EB-BBB9-2F18-C8D3CA9D69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23" t="8557" r="11678" b="3394"/>
          <a:stretch/>
        </p:blipFill>
        <p:spPr bwMode="auto">
          <a:xfrm>
            <a:off x="4587106" y="3861048"/>
            <a:ext cx="932830" cy="1014014"/>
          </a:xfrm>
          <a:prstGeom prst="rect">
            <a:avLst/>
          </a:prstGeom>
          <a:noFill/>
          <a:extLst>
            <a:ext uri="{909E8E84-426E-40DD-AFC4-6F175D3DCCD1}">
              <a14:hiddenFill xmlns:a14="http://schemas.microsoft.com/office/drawing/2010/main">
                <a:solidFill>
                  <a:srgbClr val="FFFFFF"/>
                </a:solidFill>
              </a14:hiddenFill>
            </a:ext>
          </a:extLst>
        </p:spPr>
      </p:pic>
      <p:grpSp>
        <p:nvGrpSpPr>
          <p:cNvPr id="1029" name="组合 1028">
            <a:extLst>
              <a:ext uri="{FF2B5EF4-FFF2-40B4-BE49-F238E27FC236}">
                <a16:creationId xmlns:a16="http://schemas.microsoft.com/office/drawing/2014/main" id="{F699AB05-C92E-6696-8734-5851E5ED99E4}"/>
              </a:ext>
            </a:extLst>
          </p:cNvPr>
          <p:cNvGrpSpPr/>
          <p:nvPr/>
        </p:nvGrpSpPr>
        <p:grpSpPr>
          <a:xfrm>
            <a:off x="4063000" y="4993288"/>
            <a:ext cx="2329428" cy="1864712"/>
            <a:chOff x="5735960" y="4660632"/>
            <a:chExt cx="2329428" cy="1864712"/>
          </a:xfrm>
        </p:grpSpPr>
        <p:sp>
          <p:nvSpPr>
            <p:cNvPr id="54" name="文本框 53">
              <a:extLst>
                <a:ext uri="{FF2B5EF4-FFF2-40B4-BE49-F238E27FC236}">
                  <a16:creationId xmlns:a16="http://schemas.microsoft.com/office/drawing/2014/main" id="{A8492ABC-3C31-F5E5-721C-012C85E50A4A}"/>
                </a:ext>
              </a:extLst>
            </p:cNvPr>
            <p:cNvSpPr txBox="1"/>
            <p:nvPr/>
          </p:nvSpPr>
          <p:spPr>
            <a:xfrm>
              <a:off x="5735960" y="4660632"/>
              <a:ext cx="1033296" cy="335756"/>
            </a:xfrm>
            <a:prstGeom prst="rect">
              <a:avLst/>
            </a:prstGeom>
            <a:noFill/>
          </p:spPr>
          <p:txBody>
            <a:bodyPr wrap="none" rtlCol="0">
              <a:spAutoFit/>
            </a:bodyPr>
            <a:lstStyle/>
            <a:p>
              <a:r>
                <a:rPr kumimoji="1" lang="en-US" altLang="zh-CN" b="1" dirty="0"/>
                <a:t>Checklist</a:t>
              </a:r>
              <a:endParaRPr kumimoji="1" lang="zh-CN" altLang="en-US" b="1" dirty="0"/>
            </a:p>
          </p:txBody>
        </p:sp>
        <p:sp>
          <p:nvSpPr>
            <p:cNvPr id="58" name="圆角矩形 57">
              <a:extLst>
                <a:ext uri="{FF2B5EF4-FFF2-40B4-BE49-F238E27FC236}">
                  <a16:creationId xmlns:a16="http://schemas.microsoft.com/office/drawing/2014/main" id="{FC2AC756-9D24-8964-AB81-342CA40BB887}"/>
                </a:ext>
              </a:extLst>
            </p:cNvPr>
            <p:cNvSpPr/>
            <p:nvPr/>
          </p:nvSpPr>
          <p:spPr>
            <a:xfrm>
              <a:off x="5749329" y="4724321"/>
              <a:ext cx="1058665" cy="23906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61423B29-9F33-FF23-77FD-CAB7C31F2915}"/>
                </a:ext>
              </a:extLst>
            </p:cNvPr>
            <p:cNvSpPr txBox="1"/>
            <p:nvPr/>
          </p:nvSpPr>
          <p:spPr>
            <a:xfrm>
              <a:off x="6231232" y="5048016"/>
              <a:ext cx="1834156" cy="1477328"/>
            </a:xfrm>
            <a:prstGeom prst="rect">
              <a:avLst/>
            </a:prstGeom>
            <a:noFill/>
          </p:spPr>
          <p:txBody>
            <a:bodyPr wrap="none" rtlCol="0">
              <a:spAutoFit/>
            </a:bodyPr>
            <a:lstStyle/>
            <a:p>
              <a:r>
                <a:rPr lang="en-US" altLang="zh-CN" dirty="0">
                  <a:latin typeface="Bangla MN" pitchFamily="2" charset="0"/>
                  <a:cs typeface="Bangla MN" pitchFamily="2" charset="0"/>
                </a:rPr>
                <a:t>Ambiguity</a:t>
              </a:r>
            </a:p>
            <a:p>
              <a:r>
                <a:rPr kumimoji="1" lang="en-US" altLang="zh-CN" dirty="0">
                  <a:latin typeface="Bangla MN" pitchFamily="2" charset="0"/>
                  <a:cs typeface="Bangla MN" pitchFamily="2" charset="0"/>
                </a:rPr>
                <a:t>Composition</a:t>
              </a:r>
            </a:p>
            <a:p>
              <a:r>
                <a:rPr lang="en-US" altLang="zh-CN" dirty="0">
                  <a:latin typeface="Bangla MN" pitchFamily="2" charset="0"/>
                  <a:cs typeface="Bangla MN" pitchFamily="2" charset="0"/>
                </a:rPr>
                <a:t>Punctuation</a:t>
              </a:r>
            </a:p>
            <a:p>
              <a:r>
                <a:rPr lang="en-US" altLang="zh-CN" dirty="0">
                  <a:latin typeface="Bangla MN" pitchFamily="2" charset="0"/>
                  <a:cs typeface="Bangla MN" pitchFamily="2" charset="0"/>
                </a:rPr>
                <a:t>Verb tense</a:t>
              </a:r>
            </a:p>
            <a:p>
              <a:r>
                <a:rPr kumimoji="1" lang="en-US" altLang="zh-CN" dirty="0">
                  <a:latin typeface="Bangla MN" pitchFamily="2" charset="0"/>
                  <a:cs typeface="Bangla MN" pitchFamily="2" charset="0"/>
                </a:rPr>
                <a:t>…</a:t>
              </a:r>
              <a:endParaRPr kumimoji="1" lang="zh-CN" altLang="en-US" dirty="0">
                <a:latin typeface="Bangla MN" pitchFamily="2" charset="0"/>
                <a:cs typeface="Bangla MN" pitchFamily="2" charset="0"/>
              </a:endParaRPr>
            </a:p>
          </p:txBody>
        </p:sp>
        <p:sp>
          <p:nvSpPr>
            <p:cNvPr id="48" name="矩形 47">
              <a:extLst>
                <a:ext uri="{FF2B5EF4-FFF2-40B4-BE49-F238E27FC236}">
                  <a16:creationId xmlns:a16="http://schemas.microsoft.com/office/drawing/2014/main" id="{BDA5BDC5-1D83-4A8E-81D7-384001F52046}"/>
                </a:ext>
              </a:extLst>
            </p:cNvPr>
            <p:cNvSpPr/>
            <p:nvPr/>
          </p:nvSpPr>
          <p:spPr>
            <a:xfrm>
              <a:off x="5755653" y="4963389"/>
              <a:ext cx="2309735" cy="1561955"/>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062" name="Picture 14" descr="ballot box with check&quot; Emoji - Download for free – Iconduck">
              <a:extLst>
                <a:ext uri="{FF2B5EF4-FFF2-40B4-BE49-F238E27FC236}">
                  <a16:creationId xmlns:a16="http://schemas.microsoft.com/office/drawing/2014/main" id="{48B89963-70B3-AA50-FAD9-449A0D5237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5782" y="5070158"/>
              <a:ext cx="229195" cy="22919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4" descr="ballot box with check&quot; Emoji - Download for free – Iconduck">
              <a:extLst>
                <a:ext uri="{FF2B5EF4-FFF2-40B4-BE49-F238E27FC236}">
                  <a16:creationId xmlns:a16="http://schemas.microsoft.com/office/drawing/2014/main" id="{3768DB70-DDDB-63C5-271D-DC7CC1005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5782" y="5344853"/>
              <a:ext cx="229195" cy="2291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14" descr="ballot box with check&quot; Emoji - Download for free – Iconduck">
              <a:extLst>
                <a:ext uri="{FF2B5EF4-FFF2-40B4-BE49-F238E27FC236}">
                  <a16:creationId xmlns:a16="http://schemas.microsoft.com/office/drawing/2014/main" id="{FC366F1E-96AF-7E77-839F-1D0B6A76B3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1744" y="5893144"/>
              <a:ext cx="229195" cy="22919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Check Mark Cross Box Vector Isolated : image vectorielle de stock (libre de  droits) 1621209412 | Shutterstock">
              <a:extLst>
                <a:ext uri="{FF2B5EF4-FFF2-40B4-BE49-F238E27FC236}">
                  <a16:creationId xmlns:a16="http://schemas.microsoft.com/office/drawing/2014/main" id="{09B1761B-A282-527C-48D0-71FA51982B4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970" t="11468" r="8252" b="20264"/>
            <a:stretch/>
          </p:blipFill>
          <p:spPr bwMode="auto">
            <a:xfrm>
              <a:off x="5943600" y="5618449"/>
              <a:ext cx="229316" cy="229195"/>
            </a:xfrm>
            <a:prstGeom prst="rect">
              <a:avLst/>
            </a:prstGeom>
            <a:noFill/>
            <a:extLst>
              <a:ext uri="{909E8E84-426E-40DD-AFC4-6F175D3DCCD1}">
                <a14:hiddenFill xmlns:a14="http://schemas.microsoft.com/office/drawing/2010/main">
                  <a:solidFill>
                    <a:srgbClr val="FFFFFF"/>
                  </a:solidFill>
                </a14:hiddenFill>
              </a:ext>
            </a:extLst>
          </p:spPr>
        </p:pic>
      </p:grpSp>
      <p:sp>
        <p:nvSpPr>
          <p:cNvPr id="1031" name="矩形 1030">
            <a:extLst>
              <a:ext uri="{FF2B5EF4-FFF2-40B4-BE49-F238E27FC236}">
                <a16:creationId xmlns:a16="http://schemas.microsoft.com/office/drawing/2014/main" id="{D8897F8F-243C-5A96-9451-F7D211A23217}"/>
              </a:ext>
            </a:extLst>
          </p:cNvPr>
          <p:cNvSpPr/>
          <p:nvPr/>
        </p:nvSpPr>
        <p:spPr>
          <a:xfrm>
            <a:off x="270000" y="2396456"/>
            <a:ext cx="8860224" cy="1387031"/>
          </a:xfrm>
          <a:prstGeom prst="rect">
            <a:avLst/>
          </a:prstGeom>
          <a:solidFill>
            <a:schemeClr val="tx1">
              <a:lumMod val="50000"/>
              <a:lumOff val="50000"/>
              <a:alpha val="1419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068" name="Picture 20" descr="Big Red arrow icon on transparent background PNG - Similar PNG -  bellezatotal.com.ar">
            <a:extLst>
              <a:ext uri="{FF2B5EF4-FFF2-40B4-BE49-F238E27FC236}">
                <a16:creationId xmlns:a16="http://schemas.microsoft.com/office/drawing/2014/main" id="{6BAA3C4F-C0A1-AC5C-3848-E45F0FFF4A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401505">
            <a:off x="9120336" y="1954300"/>
            <a:ext cx="1390171" cy="1294596"/>
          </a:xfrm>
          <a:prstGeom prst="rect">
            <a:avLst/>
          </a:prstGeom>
          <a:noFill/>
          <a:extLst>
            <a:ext uri="{909E8E84-426E-40DD-AFC4-6F175D3DCCD1}">
              <a14:hiddenFill xmlns:a14="http://schemas.microsoft.com/office/drawing/2010/main">
                <a:solidFill>
                  <a:srgbClr val="FFFFFF"/>
                </a:solidFill>
              </a14:hiddenFill>
            </a:ext>
          </a:extLst>
        </p:spPr>
      </p:pic>
      <p:sp>
        <p:nvSpPr>
          <p:cNvPr id="1033" name="文本框 1032">
            <a:extLst>
              <a:ext uri="{FF2B5EF4-FFF2-40B4-BE49-F238E27FC236}">
                <a16:creationId xmlns:a16="http://schemas.microsoft.com/office/drawing/2014/main" id="{B91046E0-AB2E-48AD-827F-42C8AB23C736}"/>
              </a:ext>
            </a:extLst>
          </p:cNvPr>
          <p:cNvSpPr txBox="1"/>
          <p:nvPr/>
        </p:nvSpPr>
        <p:spPr>
          <a:xfrm>
            <a:off x="9813925" y="2690949"/>
            <a:ext cx="1428211" cy="584775"/>
          </a:xfrm>
          <a:prstGeom prst="rect">
            <a:avLst/>
          </a:prstGeom>
          <a:noFill/>
        </p:spPr>
        <p:txBody>
          <a:bodyPr wrap="none" rtlCol="0">
            <a:spAutoFit/>
          </a:bodyPr>
          <a:lstStyle/>
          <a:p>
            <a:r>
              <a:rPr kumimoji="1" lang="en-US" altLang="zh-CN" sz="3200" b="1" dirty="0">
                <a:solidFill>
                  <a:srgbClr val="C00000"/>
                </a:solidFill>
              </a:rPr>
              <a:t>current</a:t>
            </a:r>
            <a:endParaRPr kumimoji="1" lang="zh-CN" altLang="en-US" sz="3200" b="1" dirty="0">
              <a:solidFill>
                <a:srgbClr val="C00000"/>
              </a:solidFill>
            </a:endParaRPr>
          </a:p>
        </p:txBody>
      </p:sp>
      <p:sp>
        <p:nvSpPr>
          <p:cNvPr id="3" name="文本框 2">
            <a:extLst>
              <a:ext uri="{FF2B5EF4-FFF2-40B4-BE49-F238E27FC236}">
                <a16:creationId xmlns:a16="http://schemas.microsoft.com/office/drawing/2014/main" id="{3B84DD58-6E0E-DBEC-7328-A77EC6733ECB}"/>
              </a:ext>
            </a:extLst>
          </p:cNvPr>
          <p:cNvSpPr txBox="1"/>
          <p:nvPr/>
        </p:nvSpPr>
        <p:spPr>
          <a:xfrm>
            <a:off x="270000" y="1493692"/>
            <a:ext cx="1784463" cy="615553"/>
          </a:xfrm>
          <a:prstGeom prst="rect">
            <a:avLst/>
          </a:prstGeom>
          <a:noFill/>
        </p:spPr>
        <p:txBody>
          <a:bodyPr wrap="none" rtlCol="0">
            <a:spAutoFit/>
          </a:bodyPr>
          <a:lstStyle/>
          <a:p>
            <a:r>
              <a:rPr lang="en-US" altLang="zh-CN" sz="2800" b="1" dirty="0"/>
              <a:t>①</a:t>
            </a:r>
            <a:r>
              <a:rPr kumimoji="1" lang="en-US" altLang="zh-CN" sz="2000" dirty="0"/>
              <a:t> </a:t>
            </a:r>
            <a:r>
              <a:rPr lang="en-US" altLang="zh-CN" sz="3400" b="1" dirty="0"/>
              <a:t>Model</a:t>
            </a:r>
            <a:endParaRPr lang="zh-CN" altLang="en-US" sz="3400" dirty="0"/>
          </a:p>
        </p:txBody>
      </p:sp>
      <p:sp>
        <p:nvSpPr>
          <p:cNvPr id="5" name="AutoShape 8" descr="みんなの自動翻訳＠TexTra®">
            <a:extLst>
              <a:ext uri="{FF2B5EF4-FFF2-40B4-BE49-F238E27FC236}">
                <a16:creationId xmlns:a16="http://schemas.microsoft.com/office/drawing/2014/main" id="{2FB21C3A-776F-2B45-8A6A-6E3CBBC65748}"/>
              </a:ext>
            </a:extLst>
          </p:cNvPr>
          <p:cNvSpPr>
            <a:spLocks noChangeAspect="1" noChangeArrowheads="1"/>
          </p:cNvSpPr>
          <p:nvPr/>
        </p:nvSpPr>
        <p:spPr bwMode="auto">
          <a:xfrm>
            <a:off x="5943600" y="169242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Picture 10" descr="みんなの自動翻訳＠TexTra®">
            <a:extLst>
              <a:ext uri="{FF2B5EF4-FFF2-40B4-BE49-F238E27FC236}">
                <a16:creationId xmlns:a16="http://schemas.microsoft.com/office/drawing/2014/main" id="{F6ABC2CD-7370-E843-D818-8E49E9FFF2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5800" y="1361992"/>
            <a:ext cx="1685743" cy="842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104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MT Performance using Romanization</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1820656" cy="1642638"/>
          </a:xfrm>
        </p:spPr>
        <p:txBody>
          <a:bodyPr>
            <a:normAutofit/>
          </a:bodyPr>
          <a:lstStyle/>
          <a:p>
            <a:r>
              <a:rPr lang="en-US" altLang="zh-CN" dirty="0"/>
              <a:t>Improves the performance of </a:t>
            </a:r>
            <a:r>
              <a:rPr lang="en-US" altLang="zh-CN" b="1" dirty="0"/>
              <a:t>low-resource language</a:t>
            </a:r>
            <a:r>
              <a:rPr lang="zh-CN" altLang="en-US" sz="2800" b="1" dirty="0">
                <a:solidFill>
                  <a:srgbClr val="00B050"/>
                </a:solidFill>
              </a:rPr>
              <a:t> </a:t>
            </a:r>
            <a:r>
              <a:rPr lang="en-US" altLang="zh-CN" b="1" dirty="0">
                <a:solidFill>
                  <a:srgbClr val="00B050"/>
                </a:solidFill>
              </a:rPr>
              <a:t> </a:t>
            </a:r>
            <a:r>
              <a:rPr lang="zh-CN" altLang="en-US" sz="3600" b="1" dirty="0">
                <a:solidFill>
                  <a:srgbClr val="00B050"/>
                </a:solidFill>
              </a:rPr>
              <a:t>↑</a:t>
            </a:r>
            <a:endParaRPr lang="en-US" altLang="zh-CN" b="1" dirty="0"/>
          </a:p>
          <a:p>
            <a:r>
              <a:rPr lang="en-US" altLang="zh-CN" dirty="0"/>
              <a:t>But hurts the performance of </a:t>
            </a:r>
            <a:r>
              <a:rPr lang="en-US" altLang="zh-CN" b="1" dirty="0"/>
              <a:t>high-resource language</a:t>
            </a:r>
            <a:r>
              <a:rPr lang="zh-CN" altLang="en-US" sz="2400" dirty="0">
                <a:solidFill>
                  <a:srgbClr val="C00000"/>
                </a:solidFill>
              </a:rPr>
              <a:t> </a:t>
            </a:r>
            <a:r>
              <a:rPr lang="zh-CN" altLang="en-US" sz="3600" dirty="0">
                <a:solidFill>
                  <a:srgbClr val="C00000"/>
                </a:solidFill>
              </a:rPr>
              <a:t>↓</a:t>
            </a:r>
            <a:endParaRPr lang="en-US" altLang="zh-CN" b="1" dirty="0"/>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20</a:t>
            </a:fld>
            <a:endParaRPr lang="ja-JP" altLang="en-US" dirty="0"/>
          </a:p>
        </p:txBody>
      </p:sp>
      <p:pic>
        <p:nvPicPr>
          <p:cNvPr id="7" name="图片 6">
            <a:extLst>
              <a:ext uri="{FF2B5EF4-FFF2-40B4-BE49-F238E27FC236}">
                <a16:creationId xmlns:a16="http://schemas.microsoft.com/office/drawing/2014/main" id="{BA5CD08B-5DBE-7CA3-3F12-066C1DFAD608}"/>
              </a:ext>
            </a:extLst>
          </p:cNvPr>
          <p:cNvPicPr>
            <a:picLocks noChangeAspect="1"/>
          </p:cNvPicPr>
          <p:nvPr/>
        </p:nvPicPr>
        <p:blipFill>
          <a:blip r:embed="rId3"/>
          <a:stretch>
            <a:fillRect/>
          </a:stretch>
        </p:blipFill>
        <p:spPr>
          <a:xfrm>
            <a:off x="6611400" y="2348880"/>
            <a:ext cx="3060700" cy="1257300"/>
          </a:xfrm>
          <a:prstGeom prst="rect">
            <a:avLst/>
          </a:prstGeom>
        </p:spPr>
      </p:pic>
      <p:pic>
        <p:nvPicPr>
          <p:cNvPr id="8" name="图片 7">
            <a:extLst>
              <a:ext uri="{FF2B5EF4-FFF2-40B4-BE49-F238E27FC236}">
                <a16:creationId xmlns:a16="http://schemas.microsoft.com/office/drawing/2014/main" id="{13AED68E-F8B6-CDF7-1B84-03F0DFD89BBA}"/>
              </a:ext>
            </a:extLst>
          </p:cNvPr>
          <p:cNvPicPr>
            <a:picLocks noChangeAspect="1"/>
          </p:cNvPicPr>
          <p:nvPr/>
        </p:nvPicPr>
        <p:blipFill rotWithShape="1">
          <a:blip r:embed="rId4"/>
          <a:srcRect l="16088" t="683" r="1168" b="480"/>
          <a:stretch/>
        </p:blipFill>
        <p:spPr>
          <a:xfrm>
            <a:off x="1199456" y="2348880"/>
            <a:ext cx="4392488" cy="2874429"/>
          </a:xfrm>
          <a:prstGeom prst="rect">
            <a:avLst/>
          </a:prstGeom>
        </p:spPr>
      </p:pic>
    </p:spTree>
    <p:extLst>
      <p:ext uri="{BB962C8B-B14F-4D97-AF65-F5344CB8AC3E}">
        <p14:creationId xmlns:p14="http://schemas.microsoft.com/office/powerpoint/2010/main" val="2963471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Grammar Mapping</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1820656" cy="3337392"/>
          </a:xfrm>
        </p:spPr>
        <p:txBody>
          <a:bodyPr>
            <a:normAutofit/>
          </a:bodyPr>
          <a:lstStyle/>
          <a:p>
            <a:r>
              <a:rPr lang="en-US" altLang="zh-CN" dirty="0"/>
              <a:t>English and Japanese have different word order</a:t>
            </a:r>
          </a:p>
          <a:p>
            <a:pPr lvl="1"/>
            <a:r>
              <a:rPr lang="en-US" altLang="zh-CN" dirty="0"/>
              <a:t>English: Subject–Verb–Object         </a:t>
            </a:r>
            <a:r>
              <a:rPr lang="en-US" altLang="zh-CN" b="1" u="sng" dirty="0"/>
              <a:t>John       hit            a           ball</a:t>
            </a:r>
          </a:p>
          <a:p>
            <a:pPr lvl="1"/>
            <a:r>
              <a:rPr lang="en-US" altLang="zh-CN" dirty="0"/>
              <a:t>Japanese: Subject–Object–Verb</a:t>
            </a:r>
            <a:endParaRPr lang="en-US" altLang="zh-CN" u="sng" dirty="0"/>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21</a:t>
            </a:fld>
            <a:endParaRPr lang="ja-JP" altLang="en-US" dirty="0"/>
          </a:p>
        </p:txBody>
      </p:sp>
      <p:sp>
        <p:nvSpPr>
          <p:cNvPr id="10" name="文本框 9">
            <a:extLst>
              <a:ext uri="{FF2B5EF4-FFF2-40B4-BE49-F238E27FC236}">
                <a16:creationId xmlns:a16="http://schemas.microsoft.com/office/drawing/2014/main" id="{B69BDB0E-C728-7794-FA16-FBC161AFBD76}"/>
              </a:ext>
            </a:extLst>
          </p:cNvPr>
          <p:cNvSpPr txBox="1"/>
          <p:nvPr/>
        </p:nvSpPr>
        <p:spPr>
          <a:xfrm>
            <a:off x="43305" y="6453336"/>
            <a:ext cx="9005023" cy="369332"/>
          </a:xfrm>
          <a:prstGeom prst="rect">
            <a:avLst/>
          </a:prstGeom>
          <a:noFill/>
        </p:spPr>
        <p:txBody>
          <a:bodyPr wrap="square">
            <a:spAutoFit/>
          </a:bodyPr>
          <a:lstStyle/>
          <a:p>
            <a:pPr marL="0" indent="0">
              <a:buNone/>
            </a:pPr>
            <a:r>
              <a:rPr lang="en-US" altLang="zh-CN" dirty="0"/>
              <a:t>Linguistically-driven Multi-task Pre-training for Low-resource Neural Machine Translation</a:t>
            </a:r>
            <a:endParaRPr lang="en-US" altLang="zh-CN" sz="1800" dirty="0"/>
          </a:p>
        </p:txBody>
      </p:sp>
      <p:pic>
        <p:nvPicPr>
          <p:cNvPr id="7" name="图片 6">
            <a:extLst>
              <a:ext uri="{FF2B5EF4-FFF2-40B4-BE49-F238E27FC236}">
                <a16:creationId xmlns:a16="http://schemas.microsoft.com/office/drawing/2014/main" id="{9F479EC1-B859-E3B7-727F-C9E8C14D5413}"/>
              </a:ext>
            </a:extLst>
          </p:cNvPr>
          <p:cNvPicPr>
            <a:picLocks noChangeAspect="1"/>
          </p:cNvPicPr>
          <p:nvPr/>
        </p:nvPicPr>
        <p:blipFill>
          <a:blip r:embed="rId3"/>
          <a:stretch>
            <a:fillRect/>
          </a:stretch>
        </p:blipFill>
        <p:spPr>
          <a:xfrm>
            <a:off x="5447928" y="1874288"/>
            <a:ext cx="5016500" cy="990600"/>
          </a:xfrm>
          <a:prstGeom prst="rect">
            <a:avLst/>
          </a:prstGeom>
        </p:spPr>
      </p:pic>
      <p:sp>
        <p:nvSpPr>
          <p:cNvPr id="12" name="内容占位符 2">
            <a:extLst>
              <a:ext uri="{FF2B5EF4-FFF2-40B4-BE49-F238E27FC236}">
                <a16:creationId xmlns:a16="http://schemas.microsoft.com/office/drawing/2014/main" id="{70C9A7A4-4FD6-7B60-BD70-B1FFFD61B45E}"/>
              </a:ext>
            </a:extLst>
          </p:cNvPr>
          <p:cNvSpPr txBox="1">
            <a:spLocks/>
          </p:cNvSpPr>
          <p:nvPr/>
        </p:nvSpPr>
        <p:spPr>
          <a:xfrm>
            <a:off x="180000" y="3259960"/>
            <a:ext cx="11820656" cy="33373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000"/>
              </a:buClr>
              <a:buSzPct val="80000"/>
              <a:buFont typeface="Wingdings" pitchFamily="2" charset="2"/>
              <a:buChar char="n"/>
              <a:defRPr kumimoji="1" sz="2800" b="0" kern="1200">
                <a:solidFill>
                  <a:schemeClr val="tx1"/>
                </a:solidFill>
                <a:latin typeface="Arial" panose="020B0604020202020204" pitchFamily="34" charset="0"/>
                <a:ea typeface="Meiryo" panose="020B0604030504040204" pitchFamily="34" charset="-128"/>
                <a:cs typeface="Arial" panose="020B0604020202020204" pitchFamily="34" charset="0"/>
              </a:defRPr>
            </a:lvl1pPr>
            <a:lvl2pPr marL="742950" indent="-285750" algn="l" defTabSz="914400" rtl="0" eaLnBrk="1" latinLnBrk="0" hangingPunct="1">
              <a:spcBef>
                <a:spcPct val="20000"/>
              </a:spcBef>
              <a:buClr>
                <a:schemeClr val="accent5">
                  <a:lumMod val="60000"/>
                  <a:lumOff val="40000"/>
                </a:schemeClr>
              </a:buClr>
              <a:buSzPct val="80000"/>
              <a:buFont typeface="Wingdings" pitchFamily="2" charset="2"/>
              <a:buChar char="n"/>
              <a:defRPr kumimoji="1" sz="2400" kern="1200">
                <a:solidFill>
                  <a:schemeClr val="tx1"/>
                </a:solidFill>
                <a:latin typeface="Arial" panose="020B0604020202020204" pitchFamily="34" charset="0"/>
                <a:ea typeface="Meiryo" panose="020B0604030504040204" pitchFamily="34" charset="-128"/>
                <a:cs typeface="Arial" panose="020B0604020202020204" pitchFamily="34" charset="0"/>
              </a:defRPr>
            </a:lvl2pPr>
            <a:lvl3pPr marL="1143000" indent="-228600" algn="l" defTabSz="914400" rtl="0" eaLnBrk="1" latinLnBrk="0" hangingPunct="1">
              <a:spcBef>
                <a:spcPct val="20000"/>
              </a:spcBef>
              <a:buClr>
                <a:schemeClr val="bg2">
                  <a:lumMod val="75000"/>
                </a:schemeClr>
              </a:buClr>
              <a:buSzPct val="80000"/>
              <a:buFont typeface="Wingdings" pitchFamily="2" charset="2"/>
              <a:buChar char="n"/>
              <a:defRPr kumimoji="1" sz="2000" kern="1200">
                <a:solidFill>
                  <a:schemeClr val="tx1"/>
                </a:solidFill>
                <a:latin typeface="Arial" panose="020B0604020202020204" pitchFamily="34" charset="0"/>
                <a:ea typeface="Meiryo" panose="020B0604030504040204" pitchFamily="34" charset="-128"/>
                <a:cs typeface="Arial" panose="020B0604020202020204" pitchFamily="34" charset="0"/>
              </a:defRPr>
            </a:lvl3pPr>
            <a:lvl4pPr marL="1600200" indent="-228600" algn="l" defTabSz="914400" rtl="0" eaLnBrk="1" latinLnBrk="0" hangingPunct="1">
              <a:spcBef>
                <a:spcPct val="20000"/>
              </a:spcBef>
              <a:buClr>
                <a:schemeClr val="bg1">
                  <a:lumMod val="85000"/>
                </a:schemeClr>
              </a:buClr>
              <a:buSzPct val="90000"/>
              <a:buFont typeface="Wingdings" pitchFamily="2" charset="2"/>
              <a:buChar char="n"/>
              <a:defRPr kumimoji="1" sz="1800" kern="1200">
                <a:solidFill>
                  <a:schemeClr val="tx1"/>
                </a:solidFill>
                <a:latin typeface="Arial" panose="020B0604020202020204" pitchFamily="34" charset="0"/>
                <a:ea typeface="Meiryo" panose="020B0604030504040204" pitchFamily="34" charset="-128"/>
                <a:cs typeface="Arial" panose="020B0604020202020204" pitchFamily="34" charset="0"/>
              </a:defRPr>
            </a:lvl4pPr>
            <a:lvl5pPr marL="2057400" indent="-228600" algn="l" defTabSz="914400" rtl="0" eaLnBrk="1" latinLnBrk="0" hangingPunct="1">
              <a:spcBef>
                <a:spcPct val="20000"/>
              </a:spcBef>
              <a:buClr>
                <a:schemeClr val="bg1">
                  <a:lumMod val="95000"/>
                </a:schemeClr>
              </a:buClr>
              <a:buSzPct val="80000"/>
              <a:buFont typeface="Wingdings" pitchFamily="2" charset="2"/>
              <a:buChar char="n"/>
              <a:defRPr kumimoji="1" sz="1800" kern="1200">
                <a:solidFill>
                  <a:schemeClr val="tx1"/>
                </a:solidFill>
                <a:latin typeface="Arial" panose="020B0604020202020204" pitchFamily="34" charset="0"/>
                <a:ea typeface="Meiryo" panose="020B0604030504040204" pitchFamily="34" charset="-128"/>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zh-CN" dirty="0"/>
              <a:t>Motivation</a:t>
            </a:r>
          </a:p>
          <a:p>
            <a:pPr lvl="1"/>
            <a:r>
              <a:rPr lang="en-US" altLang="zh-CN" dirty="0"/>
              <a:t>map English sentence to “English sentence with Japanese SOV word order</a:t>
            </a:r>
          </a:p>
          <a:p>
            <a:pPr lvl="1"/>
            <a:r>
              <a:rPr lang="en-US" altLang="zh-CN" dirty="0"/>
              <a:t>learn English with SOV order-&gt;English to simulate Japanese-&gt;English</a:t>
            </a:r>
          </a:p>
        </p:txBody>
      </p:sp>
    </p:spTree>
    <p:extLst>
      <p:ext uri="{BB962C8B-B14F-4D97-AF65-F5344CB8AC3E}">
        <p14:creationId xmlns:p14="http://schemas.microsoft.com/office/powerpoint/2010/main" val="1629847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Grammar Mapping</a:t>
            </a:r>
            <a:endParaRPr kumimoji="1" lang="zh-CN" altLang="en-US" dirty="0"/>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22</a:t>
            </a:fld>
            <a:endParaRPr lang="ja-JP" altLang="en-US" dirty="0"/>
          </a:p>
        </p:txBody>
      </p:sp>
      <p:sp>
        <p:nvSpPr>
          <p:cNvPr id="10" name="文本框 9">
            <a:extLst>
              <a:ext uri="{FF2B5EF4-FFF2-40B4-BE49-F238E27FC236}">
                <a16:creationId xmlns:a16="http://schemas.microsoft.com/office/drawing/2014/main" id="{B69BDB0E-C728-7794-FA16-FBC161AFBD76}"/>
              </a:ext>
            </a:extLst>
          </p:cNvPr>
          <p:cNvSpPr txBox="1"/>
          <p:nvPr/>
        </p:nvSpPr>
        <p:spPr>
          <a:xfrm>
            <a:off x="43305" y="6453336"/>
            <a:ext cx="9005023" cy="369332"/>
          </a:xfrm>
          <a:prstGeom prst="rect">
            <a:avLst/>
          </a:prstGeom>
          <a:noFill/>
        </p:spPr>
        <p:txBody>
          <a:bodyPr wrap="square">
            <a:spAutoFit/>
          </a:bodyPr>
          <a:lstStyle/>
          <a:p>
            <a:pPr marL="0" indent="0">
              <a:buNone/>
            </a:pPr>
            <a:r>
              <a:rPr lang="en-US" altLang="zh-CN" dirty="0"/>
              <a:t>Linguistically-driven Multi-task Pre-training for Low-resource Neural Machine Translation</a:t>
            </a:r>
            <a:endParaRPr lang="en-US" altLang="zh-CN" sz="1800" dirty="0"/>
          </a:p>
        </p:txBody>
      </p:sp>
      <p:sp>
        <p:nvSpPr>
          <p:cNvPr id="6" name="内容占位符 5">
            <a:extLst>
              <a:ext uri="{FF2B5EF4-FFF2-40B4-BE49-F238E27FC236}">
                <a16:creationId xmlns:a16="http://schemas.microsoft.com/office/drawing/2014/main" id="{744CA147-0D65-E63B-29E1-91822E1B56F1}"/>
              </a:ext>
            </a:extLst>
          </p:cNvPr>
          <p:cNvSpPr>
            <a:spLocks noGrp="1"/>
          </p:cNvSpPr>
          <p:nvPr>
            <p:ph idx="1"/>
          </p:nvPr>
        </p:nvSpPr>
        <p:spPr>
          <a:xfrm>
            <a:off x="180000" y="850260"/>
            <a:ext cx="11520000" cy="2074684"/>
          </a:xfrm>
        </p:spPr>
        <p:txBody>
          <a:bodyPr/>
          <a:lstStyle/>
          <a:p>
            <a:r>
              <a:rPr lang="en-US" altLang="zh-CN" dirty="0"/>
              <a:t>Generate the reordered English data from </a:t>
            </a:r>
            <a:r>
              <a:rPr lang="en-US" altLang="zh-CN" dirty="0">
                <a:solidFill>
                  <a:srgbClr val="4285F4"/>
                </a:solidFill>
              </a:rPr>
              <a:t>head</a:t>
            </a:r>
            <a:r>
              <a:rPr lang="en-US" altLang="zh-CN" dirty="0"/>
              <a:t>-initial to </a:t>
            </a:r>
            <a:r>
              <a:rPr lang="en-US" altLang="zh-CN" dirty="0">
                <a:solidFill>
                  <a:srgbClr val="4285F4"/>
                </a:solidFill>
              </a:rPr>
              <a:t>head</a:t>
            </a:r>
            <a:r>
              <a:rPr lang="en-US" altLang="zh-CN" dirty="0"/>
              <a:t>-final  </a:t>
            </a:r>
            <a:endParaRPr lang="zh-CN" altLang="en-US" dirty="0"/>
          </a:p>
        </p:txBody>
      </p:sp>
      <p:pic>
        <p:nvPicPr>
          <p:cNvPr id="8" name="图片 7">
            <a:extLst>
              <a:ext uri="{FF2B5EF4-FFF2-40B4-BE49-F238E27FC236}">
                <a16:creationId xmlns:a16="http://schemas.microsoft.com/office/drawing/2014/main" id="{1CEF6474-7095-AC0F-8035-DDCBA10674B6}"/>
              </a:ext>
            </a:extLst>
          </p:cNvPr>
          <p:cNvPicPr>
            <a:picLocks noChangeAspect="1"/>
          </p:cNvPicPr>
          <p:nvPr/>
        </p:nvPicPr>
        <p:blipFill>
          <a:blip r:embed="rId3"/>
          <a:stretch>
            <a:fillRect/>
          </a:stretch>
        </p:blipFill>
        <p:spPr>
          <a:xfrm>
            <a:off x="2702532" y="1358378"/>
            <a:ext cx="6336704" cy="3160228"/>
          </a:xfrm>
          <a:prstGeom prst="rect">
            <a:avLst/>
          </a:prstGeom>
        </p:spPr>
      </p:pic>
      <p:pic>
        <p:nvPicPr>
          <p:cNvPr id="9" name="图片 8">
            <a:extLst>
              <a:ext uri="{FF2B5EF4-FFF2-40B4-BE49-F238E27FC236}">
                <a16:creationId xmlns:a16="http://schemas.microsoft.com/office/drawing/2014/main" id="{9637BD80-D974-D69B-151E-C5104FD0DEA1}"/>
              </a:ext>
            </a:extLst>
          </p:cNvPr>
          <p:cNvPicPr>
            <a:picLocks noChangeAspect="1"/>
          </p:cNvPicPr>
          <p:nvPr/>
        </p:nvPicPr>
        <p:blipFill>
          <a:blip r:embed="rId4"/>
          <a:stretch>
            <a:fillRect/>
          </a:stretch>
        </p:blipFill>
        <p:spPr>
          <a:xfrm>
            <a:off x="2209800" y="5169201"/>
            <a:ext cx="7772400" cy="1284135"/>
          </a:xfrm>
          <a:prstGeom prst="rect">
            <a:avLst/>
          </a:prstGeom>
        </p:spPr>
      </p:pic>
      <p:sp>
        <p:nvSpPr>
          <p:cNvPr id="11" name="内容占位符 5">
            <a:extLst>
              <a:ext uri="{FF2B5EF4-FFF2-40B4-BE49-F238E27FC236}">
                <a16:creationId xmlns:a16="http://schemas.microsoft.com/office/drawing/2014/main" id="{9C8CE55D-577C-0D86-8A43-1138F6954272}"/>
              </a:ext>
            </a:extLst>
          </p:cNvPr>
          <p:cNvSpPr txBox="1">
            <a:spLocks/>
          </p:cNvSpPr>
          <p:nvPr/>
        </p:nvSpPr>
        <p:spPr>
          <a:xfrm>
            <a:off x="180000" y="4536364"/>
            <a:ext cx="11520000" cy="20746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000"/>
              </a:buClr>
              <a:buSzPct val="80000"/>
              <a:buFont typeface="Wingdings" pitchFamily="2" charset="2"/>
              <a:buChar char="n"/>
              <a:defRPr kumimoji="1" sz="2800" b="0" kern="1200">
                <a:solidFill>
                  <a:schemeClr val="tx1"/>
                </a:solidFill>
                <a:latin typeface="Arial" panose="020B0604020202020204" pitchFamily="34" charset="0"/>
                <a:ea typeface="Meiryo" panose="020B0604030504040204" pitchFamily="34" charset="-128"/>
                <a:cs typeface="Arial" panose="020B0604020202020204" pitchFamily="34" charset="0"/>
              </a:defRPr>
            </a:lvl1pPr>
            <a:lvl2pPr marL="742950" indent="-285750" algn="l" defTabSz="914400" rtl="0" eaLnBrk="1" latinLnBrk="0" hangingPunct="1">
              <a:spcBef>
                <a:spcPct val="20000"/>
              </a:spcBef>
              <a:buClr>
                <a:schemeClr val="accent5">
                  <a:lumMod val="60000"/>
                  <a:lumOff val="40000"/>
                </a:schemeClr>
              </a:buClr>
              <a:buSzPct val="80000"/>
              <a:buFont typeface="Wingdings" pitchFamily="2" charset="2"/>
              <a:buChar char="n"/>
              <a:defRPr kumimoji="1" sz="2400" kern="1200">
                <a:solidFill>
                  <a:schemeClr val="tx1"/>
                </a:solidFill>
                <a:latin typeface="Arial" panose="020B0604020202020204" pitchFamily="34" charset="0"/>
                <a:ea typeface="Meiryo" panose="020B0604030504040204" pitchFamily="34" charset="-128"/>
                <a:cs typeface="Arial" panose="020B0604020202020204" pitchFamily="34" charset="0"/>
              </a:defRPr>
            </a:lvl2pPr>
            <a:lvl3pPr marL="1143000" indent="-228600" algn="l" defTabSz="914400" rtl="0" eaLnBrk="1" latinLnBrk="0" hangingPunct="1">
              <a:spcBef>
                <a:spcPct val="20000"/>
              </a:spcBef>
              <a:buClr>
                <a:schemeClr val="bg2">
                  <a:lumMod val="75000"/>
                </a:schemeClr>
              </a:buClr>
              <a:buSzPct val="80000"/>
              <a:buFont typeface="Wingdings" pitchFamily="2" charset="2"/>
              <a:buChar char="n"/>
              <a:defRPr kumimoji="1" sz="2000" kern="1200">
                <a:solidFill>
                  <a:schemeClr val="tx1"/>
                </a:solidFill>
                <a:latin typeface="Arial" panose="020B0604020202020204" pitchFamily="34" charset="0"/>
                <a:ea typeface="Meiryo" panose="020B0604030504040204" pitchFamily="34" charset="-128"/>
                <a:cs typeface="Arial" panose="020B0604020202020204" pitchFamily="34" charset="0"/>
              </a:defRPr>
            </a:lvl3pPr>
            <a:lvl4pPr marL="1600200" indent="-228600" algn="l" defTabSz="914400" rtl="0" eaLnBrk="1" latinLnBrk="0" hangingPunct="1">
              <a:spcBef>
                <a:spcPct val="20000"/>
              </a:spcBef>
              <a:buClr>
                <a:schemeClr val="bg1">
                  <a:lumMod val="85000"/>
                </a:schemeClr>
              </a:buClr>
              <a:buSzPct val="90000"/>
              <a:buFont typeface="Wingdings" pitchFamily="2" charset="2"/>
              <a:buChar char="n"/>
              <a:defRPr kumimoji="1" sz="1800" kern="1200">
                <a:solidFill>
                  <a:schemeClr val="tx1"/>
                </a:solidFill>
                <a:latin typeface="Arial" panose="020B0604020202020204" pitchFamily="34" charset="0"/>
                <a:ea typeface="Meiryo" panose="020B0604030504040204" pitchFamily="34" charset="-128"/>
                <a:cs typeface="Arial" panose="020B0604020202020204" pitchFamily="34" charset="0"/>
              </a:defRPr>
            </a:lvl4pPr>
            <a:lvl5pPr marL="2057400" indent="-228600" algn="l" defTabSz="914400" rtl="0" eaLnBrk="1" latinLnBrk="0" hangingPunct="1">
              <a:spcBef>
                <a:spcPct val="20000"/>
              </a:spcBef>
              <a:buClr>
                <a:schemeClr val="bg1">
                  <a:lumMod val="95000"/>
                </a:schemeClr>
              </a:buClr>
              <a:buSzPct val="80000"/>
              <a:buFont typeface="Wingdings" pitchFamily="2" charset="2"/>
              <a:buChar char="n"/>
              <a:defRPr kumimoji="1" sz="1800" kern="1200">
                <a:solidFill>
                  <a:schemeClr val="tx1"/>
                </a:solidFill>
                <a:latin typeface="Arial" panose="020B0604020202020204" pitchFamily="34" charset="0"/>
                <a:ea typeface="Meiryo" panose="020B0604030504040204" pitchFamily="34" charset="-128"/>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zh-CN" dirty="0"/>
              <a:t>Use it in </a:t>
            </a:r>
            <a:r>
              <a:rPr lang="en-US" altLang="zh-CN" b="1" dirty="0"/>
              <a:t>pre-training </a:t>
            </a:r>
            <a:r>
              <a:rPr lang="en-US" altLang="zh-CN" dirty="0"/>
              <a:t>improves the Japanese-&gt;English performance</a:t>
            </a:r>
            <a:endParaRPr lang="zh-CN" altLang="en-US" dirty="0"/>
          </a:p>
        </p:txBody>
      </p:sp>
    </p:spTree>
    <p:extLst>
      <p:ext uri="{BB962C8B-B14F-4D97-AF65-F5344CB8AC3E}">
        <p14:creationId xmlns:p14="http://schemas.microsoft.com/office/powerpoint/2010/main" val="2432779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Summary</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1820656" cy="5891110"/>
          </a:xfrm>
        </p:spPr>
        <p:txBody>
          <a:bodyPr>
            <a:normAutofit/>
          </a:bodyPr>
          <a:lstStyle/>
          <a:p>
            <a:r>
              <a:rPr lang="en-US" altLang="zh-CN" dirty="0"/>
              <a:t>Linguistic knowledge can be injected into the (training) data</a:t>
            </a:r>
          </a:p>
          <a:p>
            <a:pPr lvl="1"/>
            <a:r>
              <a:rPr lang="en-US" altLang="zh-CN" dirty="0"/>
              <a:t>Word segmentation for languages such a Japanese and Chinese</a:t>
            </a:r>
          </a:p>
          <a:p>
            <a:pPr lvl="1"/>
            <a:r>
              <a:rPr lang="en-US" altLang="zh-CN" dirty="0"/>
              <a:t>Linguistically motivated subword segmentation</a:t>
            </a:r>
          </a:p>
          <a:p>
            <a:pPr lvl="1"/>
            <a:r>
              <a:rPr lang="en-US" altLang="zh-CN" dirty="0"/>
              <a:t>Character decomposition</a:t>
            </a:r>
          </a:p>
          <a:p>
            <a:r>
              <a:rPr lang="en-US" altLang="zh-CN" dirty="0"/>
              <a:t>Data from related languages helps through</a:t>
            </a:r>
          </a:p>
          <a:p>
            <a:pPr lvl="1"/>
            <a:r>
              <a:rPr lang="en-US" altLang="zh-CN" dirty="0"/>
              <a:t>Script mapping</a:t>
            </a:r>
          </a:p>
          <a:p>
            <a:pPr lvl="1"/>
            <a:r>
              <a:rPr lang="en-US" altLang="zh-CN" dirty="0"/>
              <a:t>Romanization</a:t>
            </a:r>
          </a:p>
          <a:p>
            <a:pPr lvl="1"/>
            <a:r>
              <a:rPr lang="en-US" altLang="zh-CN" dirty="0"/>
              <a:t>Grammar mapping</a:t>
            </a:r>
          </a:p>
          <a:p>
            <a:endParaRPr lang="en-US" altLang="zh-CN" dirty="0"/>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23</a:t>
            </a:fld>
            <a:endParaRPr lang="ja-JP" altLang="en-US" dirty="0"/>
          </a:p>
        </p:txBody>
      </p:sp>
    </p:spTree>
    <p:extLst>
      <p:ext uri="{BB962C8B-B14F-4D97-AF65-F5344CB8AC3E}">
        <p14:creationId xmlns:p14="http://schemas.microsoft.com/office/powerpoint/2010/main" val="2183869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Open Questions</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1820656" cy="5891110"/>
          </a:xfrm>
        </p:spPr>
        <p:txBody>
          <a:bodyPr>
            <a:normAutofit/>
          </a:bodyPr>
          <a:lstStyle/>
          <a:p>
            <a:r>
              <a:rPr lang="en-US" altLang="zh-CN" dirty="0"/>
              <a:t>Character-level/Byte level tokenization</a:t>
            </a:r>
          </a:p>
          <a:p>
            <a:pPr lvl="1"/>
            <a:r>
              <a:rPr lang="en-US" altLang="zh-CN" dirty="0"/>
              <a:t>Character-level contains all information in theory</a:t>
            </a:r>
          </a:p>
          <a:p>
            <a:pPr lvl="1"/>
            <a:r>
              <a:rPr lang="en-US" altLang="zh-CN" dirty="0"/>
              <a:t>But it underperforms subword based methods</a:t>
            </a:r>
          </a:p>
          <a:p>
            <a:pPr lvl="1"/>
            <a:r>
              <a:rPr lang="en-US" altLang="zh-CN" dirty="0"/>
              <a:t>Because the current architecture is designed for subwords?</a:t>
            </a:r>
          </a:p>
          <a:p>
            <a:r>
              <a:rPr lang="en-US" altLang="zh-CN" dirty="0"/>
              <a:t>Knowledge transfer only in similar script</a:t>
            </a:r>
          </a:p>
          <a:p>
            <a:pPr lvl="1"/>
            <a:r>
              <a:rPr lang="en-US" altLang="zh-CN" dirty="0"/>
              <a:t>e.g., if some knowledge appears in English, if the model outputs Japanese it is hard to leverage that knowledge </a:t>
            </a:r>
            <a:r>
              <a:rPr lang="en-US" altLang="zh-CN" i="1" dirty="0"/>
              <a:t>during generation</a:t>
            </a:r>
          </a:p>
          <a:p>
            <a:pPr lvl="1"/>
            <a:r>
              <a:rPr lang="en-US" altLang="zh-CN" dirty="0"/>
              <a:t>Romanization hurts the performance of the original language</a:t>
            </a:r>
          </a:p>
          <a:p>
            <a:pPr lvl="1"/>
            <a:r>
              <a:rPr lang="en-US" altLang="zh-CN" dirty="0"/>
              <a:t>How to transfer between languages with </a:t>
            </a:r>
            <a:r>
              <a:rPr lang="en-US" altLang="zh-CN" b="1" dirty="0"/>
              <a:t>different scripts </a:t>
            </a:r>
            <a:r>
              <a:rPr lang="en-US" altLang="zh-CN" dirty="0"/>
              <a:t>efficiently?</a:t>
            </a: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24</a:t>
            </a:fld>
            <a:endParaRPr lang="ja-JP" altLang="en-US" dirty="0"/>
          </a:p>
        </p:txBody>
      </p:sp>
    </p:spTree>
    <p:extLst>
      <p:ext uri="{BB962C8B-B14F-4D97-AF65-F5344CB8AC3E}">
        <p14:creationId xmlns:p14="http://schemas.microsoft.com/office/powerpoint/2010/main" val="3405605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References</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1820656" cy="5891110"/>
          </a:xfrm>
        </p:spPr>
        <p:txBody>
          <a:bodyPr>
            <a:normAutofit/>
          </a:bodyPr>
          <a:lstStyle/>
          <a:p>
            <a:pPr marL="0" indent="0">
              <a:buNone/>
            </a:pPr>
            <a:r>
              <a:rPr lang="en-US" altLang="zh-CN" sz="1800" dirty="0"/>
              <a:t>[1] </a:t>
            </a:r>
            <a:r>
              <a:rPr lang="en-US" altLang="zh-CN" sz="1800" dirty="0" err="1"/>
              <a:t>Juman</a:t>
            </a:r>
            <a:r>
              <a:rPr lang="en-US" altLang="zh-CN" sz="1800" dirty="0"/>
              <a:t>++: A Morphological Analysis Toolkit for Scriptio Continua</a:t>
            </a:r>
          </a:p>
          <a:p>
            <a:pPr marL="0" indent="0">
              <a:buNone/>
            </a:pPr>
            <a:r>
              <a:rPr lang="en-US" altLang="zh-CN" sz="1800" dirty="0"/>
              <a:t>[2] Dynamic Programming Encoding for Subword Segmentation in Neural Machine Translation</a:t>
            </a:r>
          </a:p>
          <a:p>
            <a:pPr marL="0" indent="0">
              <a:buNone/>
            </a:pPr>
            <a:r>
              <a:rPr lang="en-US" altLang="zh-CN" sz="1800" dirty="0"/>
              <a:t>[3] BERTSeg: BERT Based Unsupervised Subword Segmentation for Neural Machine Translation</a:t>
            </a:r>
          </a:p>
          <a:p>
            <a:pPr marL="0" indent="0">
              <a:buNone/>
            </a:pPr>
            <a:r>
              <a:rPr lang="en-US" altLang="zh-CN" sz="1800" dirty="0"/>
              <a:t>[4] Neural Machine Translation of Logographic Languages Using Sub-character Level Information</a:t>
            </a:r>
          </a:p>
          <a:p>
            <a:pPr marL="0" indent="0">
              <a:buNone/>
            </a:pPr>
            <a:r>
              <a:rPr lang="en-US" altLang="zh-CN" sz="1800" dirty="0"/>
              <a:t>[5] Pre-training via Leveraging Assisting Languages for Neural Machine Translation</a:t>
            </a:r>
          </a:p>
          <a:p>
            <a:pPr marL="0" indent="0">
              <a:buNone/>
            </a:pPr>
            <a:r>
              <a:rPr lang="en-US" altLang="zh-CN" sz="1800" dirty="0"/>
              <a:t>[6] On Romanization for Model Transfer Between Scripts in Neural Machine Translation</a:t>
            </a:r>
          </a:p>
          <a:p>
            <a:pPr marL="0" indent="0">
              <a:buNone/>
            </a:pPr>
            <a:r>
              <a:rPr lang="en-US" altLang="zh-CN" sz="1800" dirty="0"/>
              <a:t>[7] Linguistically-driven Multi-task Pre-training for Low-resource Neural Machine Translation</a:t>
            </a: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25</a:t>
            </a:fld>
            <a:endParaRPr lang="ja-JP" altLang="en-US" dirty="0"/>
          </a:p>
        </p:txBody>
      </p:sp>
    </p:spTree>
    <p:extLst>
      <p:ext uri="{BB962C8B-B14F-4D97-AF65-F5344CB8AC3E}">
        <p14:creationId xmlns:p14="http://schemas.microsoft.com/office/powerpoint/2010/main" val="1493830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7752F2-12F8-F130-ED79-BEC8E1A9AD0C}"/>
              </a:ext>
            </a:extLst>
          </p:cNvPr>
          <p:cNvSpPr txBox="1">
            <a:spLocks/>
          </p:cNvSpPr>
          <p:nvPr/>
        </p:nvSpPr>
        <p:spPr>
          <a:xfrm>
            <a:off x="0" y="1484784"/>
            <a:ext cx="12191999" cy="1944216"/>
          </a:xfrm>
          <a:prstGeom prst="rect">
            <a:avLst/>
          </a:prstGeom>
        </p:spPr>
        <p:txBody>
          <a:bodyPr>
            <a:noAutofit/>
          </a:bodyPr>
          <a:lstStyle>
            <a:lvl1pPr algn="ctr" defTabSz="914400" rtl="0" eaLnBrk="1" latinLnBrk="0" hangingPunct="1">
              <a:spcBef>
                <a:spcPct val="0"/>
              </a:spcBef>
              <a:buNone/>
              <a:defRPr kumimoji="1" sz="4000" b="1" kern="1200">
                <a:solidFill>
                  <a:schemeClr val="tx1"/>
                </a:solidFill>
                <a:latin typeface="Arial" panose="020B0604020202020204" pitchFamily="34" charset="0"/>
                <a:ea typeface="Yu Gothic" panose="020B0400000000000000" pitchFamily="34" charset="-128"/>
                <a:cs typeface="Arial" panose="020B0604020202020204" pitchFamily="34" charset="0"/>
              </a:defRPr>
            </a:lvl1pPr>
          </a:lstStyle>
          <a:p>
            <a:r>
              <a:rPr lang="en-US" altLang="ja-JP" sz="3600" dirty="0">
                <a:solidFill>
                  <a:srgbClr val="004EA2"/>
                </a:solidFill>
              </a:rPr>
              <a:t>Linguistically Aware Decoding</a:t>
            </a:r>
          </a:p>
        </p:txBody>
      </p:sp>
      <p:sp>
        <p:nvSpPr>
          <p:cNvPr id="3" name="タイトル 1">
            <a:extLst>
              <a:ext uri="{FF2B5EF4-FFF2-40B4-BE49-F238E27FC236}">
                <a16:creationId xmlns:a16="http://schemas.microsoft.com/office/drawing/2014/main" id="{F7B316F2-6F66-A9F9-FEF3-19D2A434D44A}"/>
              </a:ext>
            </a:extLst>
          </p:cNvPr>
          <p:cNvSpPr txBox="1">
            <a:spLocks/>
          </p:cNvSpPr>
          <p:nvPr/>
        </p:nvSpPr>
        <p:spPr>
          <a:xfrm>
            <a:off x="1559071" y="4581128"/>
            <a:ext cx="9144000" cy="1440160"/>
          </a:xfrm>
          <a:prstGeom prst="rect">
            <a:avLst/>
          </a:prstGeom>
        </p:spPr>
        <p:txBody>
          <a:bodyPr>
            <a:normAutofit/>
          </a:bodyPr>
          <a:lstStyle>
            <a:lvl1pPr algn="ctr" defTabSz="914400" rtl="0" eaLnBrk="1" latinLnBrk="0" hangingPunct="1">
              <a:spcBef>
                <a:spcPct val="0"/>
              </a:spcBef>
              <a:buNone/>
              <a:defRPr kumimoji="1" sz="4000" b="1" kern="1200">
                <a:solidFill>
                  <a:schemeClr val="tx1"/>
                </a:solidFill>
                <a:latin typeface="Arial" panose="020B0604020202020204" pitchFamily="34" charset="0"/>
                <a:ea typeface="Yu Gothic" panose="020B0400000000000000" pitchFamily="34" charset="-128"/>
                <a:cs typeface="Arial" panose="020B0604020202020204" pitchFamily="34" charset="0"/>
              </a:defRPr>
            </a:lvl1pPr>
          </a:lstStyle>
          <a:p>
            <a:r>
              <a:rPr lang="en-US" altLang="zh-CN" sz="2800" b="0" dirty="0"/>
              <a:t>Haiyue Song</a:t>
            </a:r>
          </a:p>
          <a:p>
            <a:r>
              <a:rPr lang="en-US" altLang="zh-CN" sz="1800" b="0" u="sng" dirty="0"/>
              <a:t>https://</a:t>
            </a:r>
            <a:r>
              <a:rPr lang="en-US" altLang="zh-CN" sz="1800" b="0" u="sng" dirty="0" err="1"/>
              <a:t>shyyhs.github.io</a:t>
            </a:r>
            <a:endParaRPr lang="en-US" altLang="zh-CN" sz="1800" b="0" u="sng" dirty="0"/>
          </a:p>
        </p:txBody>
      </p:sp>
      <p:sp>
        <p:nvSpPr>
          <p:cNvPr id="4" name="タイトル 1">
            <a:extLst>
              <a:ext uri="{FF2B5EF4-FFF2-40B4-BE49-F238E27FC236}">
                <a16:creationId xmlns:a16="http://schemas.microsoft.com/office/drawing/2014/main" id="{4636A746-7C4B-C22F-523E-9AB53CD229FA}"/>
              </a:ext>
            </a:extLst>
          </p:cNvPr>
          <p:cNvSpPr txBox="1">
            <a:spLocks/>
          </p:cNvSpPr>
          <p:nvPr/>
        </p:nvSpPr>
        <p:spPr>
          <a:xfrm>
            <a:off x="35071" y="3356992"/>
            <a:ext cx="12191999" cy="1351062"/>
          </a:xfrm>
          <a:prstGeom prst="rect">
            <a:avLst/>
          </a:prstGeom>
        </p:spPr>
        <p:txBody>
          <a:bodyPr>
            <a:noAutofit/>
          </a:bodyPr>
          <a:lstStyle>
            <a:lvl1pPr algn="ctr" defTabSz="914400" rtl="0" eaLnBrk="1" latinLnBrk="0" hangingPunct="1">
              <a:spcBef>
                <a:spcPct val="0"/>
              </a:spcBef>
              <a:buNone/>
              <a:defRPr kumimoji="1" sz="4000" b="1" kern="1200">
                <a:solidFill>
                  <a:schemeClr val="tx1"/>
                </a:solidFill>
                <a:latin typeface="Arial" panose="020B0604020202020204" pitchFamily="34" charset="0"/>
                <a:ea typeface="Yu Gothic" panose="020B0400000000000000" pitchFamily="34" charset="-128"/>
                <a:cs typeface="Arial" panose="020B0604020202020204" pitchFamily="34" charset="0"/>
              </a:defRPr>
            </a:lvl1pPr>
          </a:lstStyle>
          <a:p>
            <a:r>
              <a:rPr lang="en-US" altLang="ja-JP" sz="2800" b="0" dirty="0"/>
              <a:t>Part of the EAMT 2024 Tutorial</a:t>
            </a:r>
          </a:p>
          <a:p>
            <a:r>
              <a:rPr lang="en-US" altLang="ja-JP" sz="2800" i="1" dirty="0"/>
              <a:t>Linguistically Motivated Neural Machine Translation</a:t>
            </a:r>
            <a:endParaRPr lang="ja-JP" altLang="en-US" sz="2800" i="1" dirty="0"/>
          </a:p>
        </p:txBody>
      </p:sp>
      <p:pic>
        <p:nvPicPr>
          <p:cNvPr id="1026" name="Picture 2" descr="European Association for Machine Translation – The web site of the EAMT">
            <a:extLst>
              <a:ext uri="{FF2B5EF4-FFF2-40B4-BE49-F238E27FC236}">
                <a16:creationId xmlns:a16="http://schemas.microsoft.com/office/drawing/2014/main" id="{45A0581A-5F05-39E7-BE51-8ACE05DC1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99" y="5157192"/>
            <a:ext cx="3096829" cy="14658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II | THZ RemoteSensing | NICT">
            <a:extLst>
              <a:ext uri="{FF2B5EF4-FFF2-40B4-BE49-F238E27FC236}">
                <a16:creationId xmlns:a16="http://schemas.microsoft.com/office/drawing/2014/main" id="{49D33F4F-DC11-30E4-58CE-4D80AFF015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0216" y="5426272"/>
            <a:ext cx="4079775" cy="105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692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Decoding</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2012000" cy="5891110"/>
          </a:xfrm>
          <a:ln>
            <a:noFill/>
          </a:ln>
        </p:spPr>
        <p:txBody>
          <a:bodyPr>
            <a:normAutofit/>
          </a:bodyPr>
          <a:lstStyle/>
          <a:p>
            <a:r>
              <a:rPr lang="en-US" altLang="zh-CN" dirty="0"/>
              <a:t>String-to-Tree Decoding</a:t>
            </a:r>
          </a:p>
          <a:p>
            <a:r>
              <a:rPr lang="en-US" altLang="zh-CN" dirty="0"/>
              <a:t>Structural Template Prediction</a:t>
            </a: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27</a:t>
            </a:fld>
            <a:endParaRPr lang="ja-JP" altLang="en-US" dirty="0"/>
          </a:p>
        </p:txBody>
      </p:sp>
    </p:spTree>
    <p:extLst>
      <p:ext uri="{BB962C8B-B14F-4D97-AF65-F5344CB8AC3E}">
        <p14:creationId xmlns:p14="http://schemas.microsoft.com/office/powerpoint/2010/main" val="3182804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lang="en-US" altLang="zh-CN" dirty="0"/>
              <a:t>String to Syntactic Tree: Overview</a:t>
            </a:r>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2012000" cy="562518"/>
          </a:xfrm>
          <a:ln>
            <a:noFill/>
          </a:ln>
        </p:spPr>
        <p:txBody>
          <a:bodyPr>
            <a:normAutofit/>
          </a:bodyPr>
          <a:lstStyle/>
          <a:p>
            <a:r>
              <a:rPr lang="en-US" altLang="zh-CN" dirty="0"/>
              <a:t>Incorporate </a:t>
            </a:r>
            <a:r>
              <a:rPr lang="en-US" altLang="zh-CN" dirty="0">
                <a:highlight>
                  <a:srgbClr val="FFFD78"/>
                </a:highlight>
              </a:rPr>
              <a:t>syntactic tree</a:t>
            </a:r>
            <a:r>
              <a:rPr lang="en-US" altLang="zh-CN" dirty="0"/>
              <a:t> information </a:t>
            </a:r>
            <a:r>
              <a:rPr lang="en-US" altLang="zh-CN" sz="2000" dirty="0">
                <a:solidFill>
                  <a:schemeClr val="tx1">
                    <a:lumMod val="50000"/>
                    <a:lumOff val="50000"/>
                  </a:schemeClr>
                </a:solidFill>
              </a:rPr>
              <a:t>[1]</a:t>
            </a:r>
            <a:endParaRPr lang="en-US" altLang="zh-CN" dirty="0">
              <a:solidFill>
                <a:schemeClr val="tx1">
                  <a:lumMod val="50000"/>
                  <a:lumOff val="50000"/>
                </a:schemeClr>
              </a:solidFill>
            </a:endParaRP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28</a:t>
            </a:fld>
            <a:endParaRPr lang="ja-JP" altLang="en-US" dirty="0"/>
          </a:p>
        </p:txBody>
      </p:sp>
      <p:sp>
        <p:nvSpPr>
          <p:cNvPr id="16" name="文本框 15">
            <a:extLst>
              <a:ext uri="{FF2B5EF4-FFF2-40B4-BE49-F238E27FC236}">
                <a16:creationId xmlns:a16="http://schemas.microsoft.com/office/drawing/2014/main" id="{FD2D239F-0876-1CB8-E086-59B209B2C324}"/>
              </a:ext>
            </a:extLst>
          </p:cNvPr>
          <p:cNvSpPr txBox="1"/>
          <p:nvPr/>
        </p:nvSpPr>
        <p:spPr>
          <a:xfrm>
            <a:off x="0" y="6550223"/>
            <a:ext cx="4124462" cy="307777"/>
          </a:xfrm>
          <a:prstGeom prst="rect">
            <a:avLst/>
          </a:prstGeom>
          <a:noFill/>
        </p:spPr>
        <p:txBody>
          <a:bodyPr wrap="none" rtlCol="0">
            <a:spAutoFit/>
          </a:bodyPr>
          <a:lstStyle/>
          <a:p>
            <a:r>
              <a:rPr lang="en-US" altLang="zh-CN" sz="1400" dirty="0">
                <a:solidFill>
                  <a:schemeClr val="tx1">
                    <a:lumMod val="50000"/>
                    <a:lumOff val="50000"/>
                  </a:schemeClr>
                </a:solidFill>
              </a:rPr>
              <a:t>[1] Towards String-to-Tree Neural Machine Translation</a:t>
            </a:r>
          </a:p>
        </p:txBody>
      </p:sp>
      <p:pic>
        <p:nvPicPr>
          <p:cNvPr id="6" name="图片 5">
            <a:extLst>
              <a:ext uri="{FF2B5EF4-FFF2-40B4-BE49-F238E27FC236}">
                <a16:creationId xmlns:a16="http://schemas.microsoft.com/office/drawing/2014/main" id="{EC772B12-7C6D-C1A1-1BEE-1AC3D4C8D283}"/>
              </a:ext>
            </a:extLst>
          </p:cNvPr>
          <p:cNvPicPr>
            <a:picLocks noChangeAspect="1"/>
          </p:cNvPicPr>
          <p:nvPr/>
        </p:nvPicPr>
        <p:blipFill>
          <a:blip r:embed="rId3"/>
          <a:stretch>
            <a:fillRect/>
          </a:stretch>
        </p:blipFill>
        <p:spPr>
          <a:xfrm>
            <a:off x="2997200" y="1970365"/>
            <a:ext cx="6197600" cy="3352800"/>
          </a:xfrm>
          <a:prstGeom prst="rect">
            <a:avLst/>
          </a:prstGeom>
        </p:spPr>
      </p:pic>
      <p:sp>
        <p:nvSpPr>
          <p:cNvPr id="7" name="文本框 6">
            <a:extLst>
              <a:ext uri="{FF2B5EF4-FFF2-40B4-BE49-F238E27FC236}">
                <a16:creationId xmlns:a16="http://schemas.microsoft.com/office/drawing/2014/main" id="{C801E77C-71C9-CEA7-45F8-42E3BCB9D424}"/>
              </a:ext>
            </a:extLst>
          </p:cNvPr>
          <p:cNvSpPr txBox="1"/>
          <p:nvPr/>
        </p:nvSpPr>
        <p:spPr>
          <a:xfrm>
            <a:off x="1854821" y="4870901"/>
            <a:ext cx="1155573" cy="646331"/>
          </a:xfrm>
          <a:prstGeom prst="rect">
            <a:avLst/>
          </a:prstGeom>
          <a:noFill/>
        </p:spPr>
        <p:txBody>
          <a:bodyPr wrap="none" rtlCol="0">
            <a:spAutoFit/>
          </a:bodyPr>
          <a:lstStyle/>
          <a:p>
            <a:pPr algn="ctr"/>
            <a:r>
              <a:rPr lang="en-US" altLang="zh-CN" b="1" dirty="0">
                <a:latin typeface="Bangla MN" pitchFamily="2" charset="0"/>
                <a:cs typeface="Bangla MN" pitchFamily="2" charset="0"/>
              </a:rPr>
              <a:t>Source</a:t>
            </a:r>
            <a:r>
              <a:rPr lang="en-US" altLang="zh-CN" dirty="0">
                <a:latin typeface="Bangla MN" pitchFamily="2" charset="0"/>
                <a:cs typeface="Bangla MN" pitchFamily="2" charset="0"/>
              </a:rPr>
              <a:t> </a:t>
            </a:r>
          </a:p>
          <a:p>
            <a:pPr algn="ctr"/>
            <a:r>
              <a:rPr kumimoji="1" lang="en-US" altLang="zh-CN" dirty="0">
                <a:latin typeface="Bangla MN" pitchFamily="2" charset="0"/>
                <a:cs typeface="Bangla MN" pitchFamily="2" charset="0"/>
              </a:rPr>
              <a:t>String</a:t>
            </a:r>
            <a:endParaRPr kumimoji="1" lang="zh-CN" altLang="en-US" dirty="0"/>
          </a:p>
        </p:txBody>
      </p:sp>
      <p:sp>
        <p:nvSpPr>
          <p:cNvPr id="17" name="文本框 16">
            <a:extLst>
              <a:ext uri="{FF2B5EF4-FFF2-40B4-BE49-F238E27FC236}">
                <a16:creationId xmlns:a16="http://schemas.microsoft.com/office/drawing/2014/main" id="{FF196723-FA68-163D-4D28-B237D83AE053}"/>
              </a:ext>
            </a:extLst>
          </p:cNvPr>
          <p:cNvSpPr txBox="1"/>
          <p:nvPr/>
        </p:nvSpPr>
        <p:spPr>
          <a:xfrm>
            <a:off x="1434393" y="2852936"/>
            <a:ext cx="1994457" cy="646331"/>
          </a:xfrm>
          <a:prstGeom prst="rect">
            <a:avLst/>
          </a:prstGeom>
          <a:noFill/>
        </p:spPr>
        <p:txBody>
          <a:bodyPr wrap="none" rtlCol="0">
            <a:spAutoFit/>
          </a:bodyPr>
          <a:lstStyle/>
          <a:p>
            <a:pPr algn="ctr"/>
            <a:r>
              <a:rPr lang="en-US" altLang="zh-CN" b="1" dirty="0">
                <a:latin typeface="Bangla MN" pitchFamily="2" charset="0"/>
                <a:cs typeface="Bangla MN" pitchFamily="2" charset="0"/>
              </a:rPr>
              <a:t>Target</a:t>
            </a:r>
          </a:p>
          <a:p>
            <a:pPr algn="ctr"/>
            <a:r>
              <a:rPr lang="en-US" altLang="zh-CN" dirty="0">
                <a:latin typeface="Bangla MN" pitchFamily="2" charset="0"/>
                <a:cs typeface="Bangla MN" pitchFamily="2" charset="0"/>
              </a:rPr>
              <a:t>Syntactic Tree</a:t>
            </a:r>
            <a:endParaRPr lang="zh-CN" altLang="en-US" dirty="0">
              <a:latin typeface="Bangla MN" pitchFamily="2" charset="0"/>
              <a:cs typeface="Bangla MN" pitchFamily="2" charset="0"/>
            </a:endParaRPr>
          </a:p>
        </p:txBody>
      </p:sp>
      <p:sp>
        <p:nvSpPr>
          <p:cNvPr id="18" name="文本框 17">
            <a:extLst>
              <a:ext uri="{FF2B5EF4-FFF2-40B4-BE49-F238E27FC236}">
                <a16:creationId xmlns:a16="http://schemas.microsoft.com/office/drawing/2014/main" id="{9C72E45A-9FCB-B5C9-0309-B1E7F7EF71C6}"/>
              </a:ext>
            </a:extLst>
          </p:cNvPr>
          <p:cNvSpPr txBox="1"/>
          <p:nvPr/>
        </p:nvSpPr>
        <p:spPr>
          <a:xfrm>
            <a:off x="3575720" y="4506806"/>
            <a:ext cx="1374094" cy="369332"/>
          </a:xfrm>
          <a:prstGeom prst="rect">
            <a:avLst/>
          </a:prstGeom>
          <a:noFill/>
        </p:spPr>
        <p:txBody>
          <a:bodyPr wrap="none" rtlCol="0">
            <a:spAutoFit/>
          </a:bodyPr>
          <a:lstStyle/>
          <a:p>
            <a:r>
              <a:rPr lang="en-US" altLang="zh-CN" dirty="0">
                <a:solidFill>
                  <a:srgbClr val="0000FF"/>
                </a:solidFill>
                <a:latin typeface="Bangla MN" pitchFamily="2" charset="0"/>
                <a:cs typeface="Bangla MN" pitchFamily="2" charset="0"/>
              </a:rPr>
              <a:t>Attention</a:t>
            </a:r>
            <a:endParaRPr lang="zh-CN" altLang="en-US" dirty="0">
              <a:solidFill>
                <a:srgbClr val="0000FF"/>
              </a:solidFill>
              <a:latin typeface="Bangla MN" pitchFamily="2" charset="0"/>
              <a:cs typeface="Bangla MN" pitchFamily="2" charset="0"/>
            </a:endParaRPr>
          </a:p>
        </p:txBody>
      </p:sp>
      <p:cxnSp>
        <p:nvCxnSpPr>
          <p:cNvPr id="19" name="直线箭头连接符 18">
            <a:extLst>
              <a:ext uri="{FF2B5EF4-FFF2-40B4-BE49-F238E27FC236}">
                <a16:creationId xmlns:a16="http://schemas.microsoft.com/office/drawing/2014/main" id="{1110BE82-8F07-26FC-37D1-8F6B06C75731}"/>
              </a:ext>
            </a:extLst>
          </p:cNvPr>
          <p:cNvCxnSpPr>
            <a:cxnSpLocks/>
            <a:stCxn id="7" idx="0"/>
            <a:endCxn id="17" idx="2"/>
          </p:cNvCxnSpPr>
          <p:nvPr/>
        </p:nvCxnSpPr>
        <p:spPr>
          <a:xfrm flipH="1" flipV="1">
            <a:off x="2431622" y="3499267"/>
            <a:ext cx="986" cy="13716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3AD7774F-701E-73AC-18D2-CA6AE0EA5557}"/>
              </a:ext>
            </a:extLst>
          </p:cNvPr>
          <p:cNvSpPr txBox="1"/>
          <p:nvPr/>
        </p:nvSpPr>
        <p:spPr>
          <a:xfrm>
            <a:off x="3226173" y="2853456"/>
            <a:ext cx="697627" cy="707886"/>
          </a:xfrm>
          <a:prstGeom prst="rect">
            <a:avLst/>
          </a:prstGeom>
          <a:noFill/>
        </p:spPr>
        <p:txBody>
          <a:bodyPr wrap="none" rtlCol="0">
            <a:spAutoFit/>
          </a:bodyPr>
          <a:lstStyle/>
          <a:p>
            <a:r>
              <a:rPr lang="zh-CN" altLang="en-US" sz="4000" dirty="0">
                <a:latin typeface="Bangla MN" pitchFamily="2" charset="0"/>
                <a:cs typeface="Bangla MN" pitchFamily="2" charset="0"/>
              </a:rPr>
              <a:t>🌲</a:t>
            </a:r>
            <a:endParaRPr kumimoji="1" lang="zh-CN" altLang="en-US" sz="4000" dirty="0"/>
          </a:p>
        </p:txBody>
      </p:sp>
      <p:sp>
        <p:nvSpPr>
          <p:cNvPr id="5" name="矩形 4">
            <a:extLst>
              <a:ext uri="{FF2B5EF4-FFF2-40B4-BE49-F238E27FC236}">
                <a16:creationId xmlns:a16="http://schemas.microsoft.com/office/drawing/2014/main" id="{797682AE-FFA4-C8D7-AD50-5D78345F82C2}"/>
              </a:ext>
            </a:extLst>
          </p:cNvPr>
          <p:cNvSpPr/>
          <p:nvPr/>
        </p:nvSpPr>
        <p:spPr>
          <a:xfrm>
            <a:off x="3863752" y="1970365"/>
            <a:ext cx="4464496" cy="2322731"/>
          </a:xfrm>
          <a:prstGeom prst="rect">
            <a:avLst/>
          </a:prstGeom>
          <a:noFill/>
          <a:ln w="25400">
            <a:solidFill>
              <a:srgbClr val="75904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4080527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lang="en-US" altLang="zh-CN" dirty="0"/>
              <a:t>String to Syntactic Tree: Method</a:t>
            </a:r>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2012000" cy="1498622"/>
          </a:xfrm>
          <a:ln>
            <a:noFill/>
          </a:ln>
        </p:spPr>
        <p:txBody>
          <a:bodyPr>
            <a:normAutofit/>
          </a:bodyPr>
          <a:lstStyle/>
          <a:p>
            <a:r>
              <a:rPr lang="en-US" altLang="zh-CN" dirty="0"/>
              <a:t>Syntactic tree is </a:t>
            </a:r>
            <a:r>
              <a:rPr lang="en-US" altLang="zh-CN" dirty="0">
                <a:highlight>
                  <a:srgbClr val="FFFF00"/>
                </a:highlight>
              </a:rPr>
              <a:t>linearized</a:t>
            </a:r>
            <a:r>
              <a:rPr lang="en-US" altLang="zh-CN" dirty="0"/>
              <a:t> for the NMT model to process</a:t>
            </a:r>
          </a:p>
          <a:p>
            <a:pPr lvl="1"/>
            <a:r>
              <a:rPr lang="en-US" altLang="zh-CN" dirty="0"/>
              <a:t>Syntactic info is obtained from a specific </a:t>
            </a:r>
            <a:r>
              <a:rPr lang="en-US" altLang="zh-CN" sz="2000" b="1" dirty="0">
                <a:latin typeface="Bangla MN" pitchFamily="2" charset="0"/>
                <a:ea typeface="+mn-ea"/>
                <a:cs typeface="Bangla MN" pitchFamily="2" charset="0"/>
              </a:rPr>
              <a:t>English</a:t>
            </a:r>
            <a:r>
              <a:rPr lang="en-US" altLang="zh-CN" dirty="0"/>
              <a:t> parser</a:t>
            </a:r>
            <a:endParaRPr lang="en-US" altLang="zh-CN" dirty="0">
              <a:solidFill>
                <a:schemeClr val="tx1">
                  <a:lumMod val="50000"/>
                  <a:lumOff val="50000"/>
                </a:schemeClr>
              </a:solidFill>
            </a:endParaRP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29</a:t>
            </a:fld>
            <a:endParaRPr lang="ja-JP" altLang="en-US" dirty="0"/>
          </a:p>
        </p:txBody>
      </p:sp>
      <p:sp>
        <p:nvSpPr>
          <p:cNvPr id="8" name="文本框 7">
            <a:extLst>
              <a:ext uri="{FF2B5EF4-FFF2-40B4-BE49-F238E27FC236}">
                <a16:creationId xmlns:a16="http://schemas.microsoft.com/office/drawing/2014/main" id="{1EF9DD2B-B479-7D99-EFF3-804AED21E8BE}"/>
              </a:ext>
            </a:extLst>
          </p:cNvPr>
          <p:cNvSpPr txBox="1"/>
          <p:nvPr/>
        </p:nvSpPr>
        <p:spPr>
          <a:xfrm>
            <a:off x="4171333" y="2564904"/>
            <a:ext cx="2135521" cy="461665"/>
          </a:xfrm>
          <a:prstGeom prst="rect">
            <a:avLst/>
          </a:prstGeom>
          <a:noFill/>
        </p:spPr>
        <p:txBody>
          <a:bodyPr wrap="none" rtlCol="0">
            <a:spAutoFit/>
          </a:bodyPr>
          <a:lstStyle/>
          <a:p>
            <a:r>
              <a:rPr kumimoji="1" lang="en-US" altLang="zh-CN" sz="2400" b="1" u="sng" dirty="0"/>
              <a:t>Jane had a cat .</a:t>
            </a:r>
            <a:endParaRPr kumimoji="1" lang="zh-CN" altLang="en-US" sz="2400" b="1" u="sng" dirty="0"/>
          </a:p>
        </p:txBody>
      </p:sp>
      <p:cxnSp>
        <p:nvCxnSpPr>
          <p:cNvPr id="9" name="直线箭头连接符 8">
            <a:extLst>
              <a:ext uri="{FF2B5EF4-FFF2-40B4-BE49-F238E27FC236}">
                <a16:creationId xmlns:a16="http://schemas.microsoft.com/office/drawing/2014/main" id="{C2E8055B-3BA9-3140-B2EF-CC12A6725CF1}"/>
              </a:ext>
            </a:extLst>
          </p:cNvPr>
          <p:cNvCxnSpPr>
            <a:cxnSpLocks/>
          </p:cNvCxnSpPr>
          <p:nvPr/>
        </p:nvCxnSpPr>
        <p:spPr>
          <a:xfrm>
            <a:off x="5239094" y="3009722"/>
            <a:ext cx="0" cy="9361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381BEB45-8E32-D572-831C-7C5657339105}"/>
              </a:ext>
            </a:extLst>
          </p:cNvPr>
          <p:cNvGrpSpPr/>
          <p:nvPr/>
        </p:nvGrpSpPr>
        <p:grpSpPr>
          <a:xfrm>
            <a:off x="714949" y="3974683"/>
            <a:ext cx="10997675" cy="691223"/>
            <a:chOff x="767408" y="2761341"/>
            <a:chExt cx="10997675" cy="691223"/>
          </a:xfrm>
        </p:grpSpPr>
        <p:pic>
          <p:nvPicPr>
            <p:cNvPr id="5" name="图片 4">
              <a:extLst>
                <a:ext uri="{FF2B5EF4-FFF2-40B4-BE49-F238E27FC236}">
                  <a16:creationId xmlns:a16="http://schemas.microsoft.com/office/drawing/2014/main" id="{17B7A0D9-EC57-BA1F-04A2-E9968A6B98F2}"/>
                </a:ext>
              </a:extLst>
            </p:cNvPr>
            <p:cNvPicPr>
              <a:picLocks noChangeAspect="1"/>
            </p:cNvPicPr>
            <p:nvPr/>
          </p:nvPicPr>
          <p:blipFill>
            <a:blip r:embed="rId3"/>
            <a:stretch>
              <a:fillRect/>
            </a:stretch>
          </p:blipFill>
          <p:spPr>
            <a:xfrm>
              <a:off x="767408" y="2761341"/>
              <a:ext cx="10997675" cy="691223"/>
            </a:xfrm>
            <a:prstGeom prst="rect">
              <a:avLst/>
            </a:prstGeom>
          </p:spPr>
        </p:pic>
        <p:cxnSp>
          <p:nvCxnSpPr>
            <p:cNvPr id="12" name="直线箭头连接符 11">
              <a:extLst>
                <a:ext uri="{FF2B5EF4-FFF2-40B4-BE49-F238E27FC236}">
                  <a16:creationId xmlns:a16="http://schemas.microsoft.com/office/drawing/2014/main" id="{733B52E9-D01D-1432-AB2C-E6368207B751}"/>
                </a:ext>
              </a:extLst>
            </p:cNvPr>
            <p:cNvCxnSpPr>
              <a:cxnSpLocks/>
            </p:cNvCxnSpPr>
            <p:nvPr/>
          </p:nvCxnSpPr>
          <p:spPr>
            <a:xfrm flipH="1">
              <a:off x="4295800" y="3284984"/>
              <a:ext cx="6696744"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20" name="文本框 19">
            <a:extLst>
              <a:ext uri="{FF2B5EF4-FFF2-40B4-BE49-F238E27FC236}">
                <a16:creationId xmlns:a16="http://schemas.microsoft.com/office/drawing/2014/main" id="{AA440165-52B8-D1C5-C788-A66292BAADC5}"/>
              </a:ext>
            </a:extLst>
          </p:cNvPr>
          <p:cNvSpPr txBox="1"/>
          <p:nvPr/>
        </p:nvSpPr>
        <p:spPr>
          <a:xfrm>
            <a:off x="5424497" y="3225746"/>
            <a:ext cx="1764714" cy="461665"/>
          </a:xfrm>
          <a:prstGeom prst="rect">
            <a:avLst/>
          </a:prstGeom>
          <a:noFill/>
        </p:spPr>
        <p:txBody>
          <a:bodyPr wrap="none" rtlCol="0">
            <a:spAutoFit/>
          </a:bodyPr>
          <a:lstStyle/>
          <a:p>
            <a:r>
              <a:rPr kumimoji="1" lang="en-US" altLang="zh-CN" sz="2400" dirty="0">
                <a:highlight>
                  <a:srgbClr val="FFFF00"/>
                </a:highlight>
              </a:rPr>
              <a:t>Linearized</a:t>
            </a:r>
            <a:r>
              <a:rPr lang="zh-CN" altLang="en-US" sz="2400" dirty="0"/>
              <a:t>📏</a:t>
            </a:r>
            <a:endParaRPr kumimoji="1" lang="zh-CN" altLang="en-US" sz="2400" dirty="0"/>
          </a:p>
        </p:txBody>
      </p:sp>
      <p:sp>
        <p:nvSpPr>
          <p:cNvPr id="23" name="文本框 22">
            <a:extLst>
              <a:ext uri="{FF2B5EF4-FFF2-40B4-BE49-F238E27FC236}">
                <a16:creationId xmlns:a16="http://schemas.microsoft.com/office/drawing/2014/main" id="{51A4EABD-75B0-75C1-A225-8CD968F62E9B}"/>
              </a:ext>
            </a:extLst>
          </p:cNvPr>
          <p:cNvSpPr txBox="1"/>
          <p:nvPr/>
        </p:nvSpPr>
        <p:spPr>
          <a:xfrm>
            <a:off x="3100928" y="2657237"/>
            <a:ext cx="1069524" cy="369332"/>
          </a:xfrm>
          <a:prstGeom prst="rect">
            <a:avLst/>
          </a:prstGeom>
          <a:noFill/>
        </p:spPr>
        <p:txBody>
          <a:bodyPr wrap="none" rtlCol="0">
            <a:spAutoFit/>
          </a:bodyPr>
          <a:lstStyle/>
          <a:p>
            <a:r>
              <a:rPr lang="en-US" altLang="zh-CN" dirty="0">
                <a:latin typeface="Bangla MN" pitchFamily="2" charset="0"/>
                <a:cs typeface="Bangla MN" pitchFamily="2" charset="0"/>
              </a:rPr>
              <a:t>English</a:t>
            </a:r>
            <a:endParaRPr lang="zh-CN" altLang="en-US" dirty="0">
              <a:latin typeface="Bangla MN" pitchFamily="2" charset="0"/>
              <a:cs typeface="Bangla MN" pitchFamily="2" charset="0"/>
            </a:endParaRPr>
          </a:p>
        </p:txBody>
      </p:sp>
    </p:spTree>
    <p:extLst>
      <p:ext uri="{BB962C8B-B14F-4D97-AF65-F5344CB8AC3E}">
        <p14:creationId xmlns:p14="http://schemas.microsoft.com/office/powerpoint/2010/main" val="2421613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normAutofit/>
          </a:bodyPr>
          <a:lstStyle/>
          <a:p>
            <a:r>
              <a:rPr kumimoji="1" lang="en-US" altLang="zh-CN" dirty="0"/>
              <a:t>Inject Linguistic Knowledge </a:t>
            </a:r>
            <a:r>
              <a:rPr lang="en-US" altLang="zh-CN" dirty="0"/>
              <a:t>into Data</a:t>
            </a:r>
            <a:endParaRPr kumimoji="1" lang="zh-CN" altLang="en-US" dirty="0"/>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a:xfrm>
            <a:off x="11625884" y="6468734"/>
            <a:ext cx="877888" cy="288032"/>
          </a:xfrm>
        </p:spPr>
        <p:txBody>
          <a:bodyPr/>
          <a:lstStyle/>
          <a:p>
            <a:fld id="{6C8141C0-FF0A-46C4-A881-8E3732AB5F4E}" type="slidenum">
              <a:rPr lang="ja-JP" altLang="en-US" smtClean="0"/>
              <a:pPr/>
              <a:t>3</a:t>
            </a:fld>
            <a:endParaRPr lang="ja-JP" altLang="en-US" dirty="0"/>
          </a:p>
        </p:txBody>
      </p:sp>
      <p:sp>
        <p:nvSpPr>
          <p:cNvPr id="5" name="文本框 4">
            <a:extLst>
              <a:ext uri="{FF2B5EF4-FFF2-40B4-BE49-F238E27FC236}">
                <a16:creationId xmlns:a16="http://schemas.microsoft.com/office/drawing/2014/main" id="{4A75A0BD-AA56-84A2-446C-FE47EC36E7B7}"/>
              </a:ext>
            </a:extLst>
          </p:cNvPr>
          <p:cNvSpPr txBox="1"/>
          <p:nvPr/>
        </p:nvSpPr>
        <p:spPr>
          <a:xfrm>
            <a:off x="2046938" y="910429"/>
            <a:ext cx="2841355" cy="523220"/>
          </a:xfrm>
          <a:prstGeom prst="rect">
            <a:avLst/>
          </a:prstGeom>
          <a:noFill/>
        </p:spPr>
        <p:txBody>
          <a:bodyPr wrap="none" rtlCol="0">
            <a:spAutoFit/>
          </a:bodyPr>
          <a:lstStyle/>
          <a:p>
            <a:r>
              <a:rPr kumimoji="1" lang="en-US" altLang="zh-CN" sz="2800" b="1" dirty="0"/>
              <a:t>Data </a:t>
            </a:r>
            <a:r>
              <a:rPr kumimoji="1" lang="en-US" altLang="zh-CN" sz="2800" b="1" i="1" dirty="0"/>
              <a:t>Tokenization</a:t>
            </a:r>
            <a:endParaRPr kumimoji="1" lang="zh-CN" altLang="en-US" sz="2800" b="1" i="1" dirty="0"/>
          </a:p>
        </p:txBody>
      </p:sp>
      <p:sp>
        <p:nvSpPr>
          <p:cNvPr id="10" name="文本框 9">
            <a:extLst>
              <a:ext uri="{FF2B5EF4-FFF2-40B4-BE49-F238E27FC236}">
                <a16:creationId xmlns:a16="http://schemas.microsoft.com/office/drawing/2014/main" id="{F662D06E-99A9-4409-1454-7E0B41AB53CF}"/>
              </a:ext>
            </a:extLst>
          </p:cNvPr>
          <p:cNvSpPr txBox="1"/>
          <p:nvPr/>
        </p:nvSpPr>
        <p:spPr>
          <a:xfrm>
            <a:off x="7008217" y="912537"/>
            <a:ext cx="4594143" cy="523220"/>
          </a:xfrm>
          <a:prstGeom prst="rect">
            <a:avLst/>
          </a:prstGeom>
          <a:noFill/>
        </p:spPr>
        <p:txBody>
          <a:bodyPr wrap="none" rtlCol="0">
            <a:spAutoFit/>
          </a:bodyPr>
          <a:lstStyle/>
          <a:p>
            <a:r>
              <a:rPr kumimoji="1" lang="en-US" altLang="zh-CN" sz="2800" b="1" dirty="0"/>
              <a:t>Data fro</a:t>
            </a:r>
            <a:r>
              <a:rPr lang="en-US" altLang="zh-CN" sz="2800" b="1" dirty="0"/>
              <a:t>m </a:t>
            </a:r>
            <a:r>
              <a:rPr lang="en-US" altLang="zh-CN" sz="2800" b="1" i="1" dirty="0"/>
              <a:t>Related Languages</a:t>
            </a:r>
            <a:endParaRPr kumimoji="1" lang="zh-CN" altLang="en-US" sz="2800" b="1" i="1" dirty="0"/>
          </a:p>
        </p:txBody>
      </p:sp>
      <p:sp>
        <p:nvSpPr>
          <p:cNvPr id="7" name="文本框 6">
            <a:extLst>
              <a:ext uri="{FF2B5EF4-FFF2-40B4-BE49-F238E27FC236}">
                <a16:creationId xmlns:a16="http://schemas.microsoft.com/office/drawing/2014/main" id="{110ACCBB-453D-03D7-57BB-3099B448D8FD}"/>
              </a:ext>
            </a:extLst>
          </p:cNvPr>
          <p:cNvSpPr txBox="1"/>
          <p:nvPr/>
        </p:nvSpPr>
        <p:spPr>
          <a:xfrm>
            <a:off x="2018107" y="1523468"/>
            <a:ext cx="2737673" cy="461665"/>
          </a:xfrm>
          <a:prstGeom prst="rect">
            <a:avLst/>
          </a:prstGeom>
          <a:noFill/>
        </p:spPr>
        <p:txBody>
          <a:bodyPr wrap="none" rtlCol="0">
            <a:spAutoFit/>
          </a:bodyPr>
          <a:lstStyle/>
          <a:p>
            <a:r>
              <a:rPr kumimoji="1" lang="en-US" altLang="zh-CN" sz="2400" b="1" dirty="0"/>
              <a:t>Word</a:t>
            </a:r>
            <a:r>
              <a:rPr kumimoji="1" lang="en-US" altLang="zh-CN" sz="2400" dirty="0"/>
              <a:t> </a:t>
            </a:r>
            <a:r>
              <a:rPr kumimoji="1" lang="en-US" altLang="zh-CN" sz="2400" b="1" dirty="0">
                <a:solidFill>
                  <a:srgbClr val="004EA2"/>
                </a:solidFill>
              </a:rPr>
              <a:t>Segmentation</a:t>
            </a:r>
            <a:endParaRPr kumimoji="1" lang="zh-CN" altLang="en-US" sz="2400" b="1" dirty="0">
              <a:solidFill>
                <a:srgbClr val="004EA2"/>
              </a:solidFill>
            </a:endParaRPr>
          </a:p>
        </p:txBody>
      </p:sp>
      <p:grpSp>
        <p:nvGrpSpPr>
          <p:cNvPr id="3" name="组合 2">
            <a:extLst>
              <a:ext uri="{FF2B5EF4-FFF2-40B4-BE49-F238E27FC236}">
                <a16:creationId xmlns:a16="http://schemas.microsoft.com/office/drawing/2014/main" id="{66DEA9D2-B1CC-8F7A-BB03-A078DDFE5D08}"/>
              </a:ext>
            </a:extLst>
          </p:cNvPr>
          <p:cNvGrpSpPr/>
          <p:nvPr/>
        </p:nvGrpSpPr>
        <p:grpSpPr>
          <a:xfrm>
            <a:off x="1564731" y="2068292"/>
            <a:ext cx="3508468" cy="545360"/>
            <a:chOff x="5914951" y="934528"/>
            <a:chExt cx="4933577" cy="545360"/>
          </a:xfrm>
        </p:grpSpPr>
        <p:sp>
          <p:nvSpPr>
            <p:cNvPr id="11" name="文本框 10">
              <a:extLst>
                <a:ext uri="{FF2B5EF4-FFF2-40B4-BE49-F238E27FC236}">
                  <a16:creationId xmlns:a16="http://schemas.microsoft.com/office/drawing/2014/main" id="{012A4E05-327F-DDBC-D91A-FFB5788B1175}"/>
                </a:ext>
              </a:extLst>
            </p:cNvPr>
            <p:cNvSpPr txBox="1"/>
            <p:nvPr/>
          </p:nvSpPr>
          <p:spPr>
            <a:xfrm>
              <a:off x="5914951" y="934528"/>
              <a:ext cx="3547766" cy="400110"/>
            </a:xfrm>
            <a:prstGeom prst="rect">
              <a:avLst/>
            </a:prstGeom>
            <a:noFill/>
          </p:spPr>
          <p:txBody>
            <a:bodyPr wrap="none" rtlCol="0">
              <a:spAutoFit/>
            </a:bodyPr>
            <a:lstStyle/>
            <a:p>
              <a:r>
                <a:rPr lang="zh-CN" altLang="en-US" sz="2000" dirty="0"/>
                <a:t>私</a:t>
              </a:r>
              <a:r>
                <a:rPr lang="en-US" altLang="zh-CN" sz="2000" b="1" dirty="0">
                  <a:solidFill>
                    <a:srgbClr val="004EA2"/>
                  </a:solidFill>
                </a:rPr>
                <a:t>/</a:t>
              </a:r>
              <a:r>
                <a:rPr lang="ja-JP" altLang="en-US" sz="2000"/>
                <a:t>も</a:t>
              </a:r>
              <a:r>
                <a:rPr lang="en-US" altLang="ja-JP" sz="2000" b="1" dirty="0">
                  <a:solidFill>
                    <a:srgbClr val="004EA2"/>
                  </a:solidFill>
                </a:rPr>
                <a:t>/</a:t>
              </a:r>
              <a:r>
                <a:rPr lang="ja-JP" altLang="en-US" sz="2000"/>
                <a:t>あさって</a:t>
              </a:r>
              <a:r>
                <a:rPr lang="en-US" altLang="ja-JP" sz="2000" b="1" dirty="0">
                  <a:solidFill>
                    <a:srgbClr val="004EA2"/>
                  </a:solidFill>
                </a:rPr>
                <a:t>/</a:t>
              </a:r>
              <a:r>
                <a:rPr lang="zh-CN" altLang="en-US" sz="2000" dirty="0"/>
                <a:t>日曜</a:t>
              </a:r>
              <a:r>
                <a:rPr lang="en-US" altLang="zh-CN" sz="2000" b="1" dirty="0">
                  <a:solidFill>
                    <a:srgbClr val="004EA2"/>
                  </a:solidFill>
                </a:rPr>
                <a:t>/</a:t>
              </a:r>
              <a:r>
                <a:rPr lang="zh-CN" altLang="en-US" sz="2000" dirty="0"/>
                <a:t>最終</a:t>
              </a:r>
              <a:r>
                <a:rPr lang="en-US" altLang="zh-CN" sz="2000" b="1" dirty="0">
                  <a:solidFill>
                    <a:srgbClr val="004EA2"/>
                  </a:solidFill>
                </a:rPr>
                <a:t>/</a:t>
              </a:r>
              <a:r>
                <a:rPr lang="zh-CN" altLang="en-US" sz="2000" dirty="0"/>
                <a:t>日</a:t>
              </a:r>
              <a:endParaRPr kumimoji="1" lang="zh-CN" altLang="en-US" sz="2000" dirty="0"/>
            </a:p>
          </p:txBody>
        </p:sp>
        <p:sp>
          <p:nvSpPr>
            <p:cNvPr id="13" name="文本框 12">
              <a:extLst>
                <a:ext uri="{FF2B5EF4-FFF2-40B4-BE49-F238E27FC236}">
                  <a16:creationId xmlns:a16="http://schemas.microsoft.com/office/drawing/2014/main" id="{37A457EC-3FDB-24AB-F3BF-D7676A28C104}"/>
                </a:ext>
              </a:extLst>
            </p:cNvPr>
            <p:cNvSpPr txBox="1"/>
            <p:nvPr/>
          </p:nvSpPr>
          <p:spPr>
            <a:xfrm>
              <a:off x="6023407" y="1202889"/>
              <a:ext cx="4825121" cy="276999"/>
            </a:xfrm>
            <a:prstGeom prst="rect">
              <a:avLst/>
            </a:prstGeom>
            <a:noFill/>
          </p:spPr>
          <p:txBody>
            <a:bodyPr wrap="square">
              <a:spAutoFit/>
            </a:bodyPr>
            <a:lstStyle/>
            <a:p>
              <a:r>
                <a:rPr lang="zh-CN" altLang="en-US" sz="1200" dirty="0">
                  <a:solidFill>
                    <a:schemeClr val="tx1">
                      <a:lumMod val="50000"/>
                      <a:lumOff val="50000"/>
                    </a:schemeClr>
                  </a:solidFill>
                </a:rPr>
                <a:t>I / also / day after tomorrow / Sunday / last / day</a:t>
              </a:r>
            </a:p>
          </p:txBody>
        </p:sp>
      </p:grpSp>
      <p:sp>
        <p:nvSpPr>
          <p:cNvPr id="24" name="矩形 23">
            <a:extLst>
              <a:ext uri="{FF2B5EF4-FFF2-40B4-BE49-F238E27FC236}">
                <a16:creationId xmlns:a16="http://schemas.microsoft.com/office/drawing/2014/main" id="{8EA79CE6-FA82-05A5-5D78-C49701FE5941}"/>
              </a:ext>
            </a:extLst>
          </p:cNvPr>
          <p:cNvSpPr/>
          <p:nvPr/>
        </p:nvSpPr>
        <p:spPr>
          <a:xfrm>
            <a:off x="1638667" y="1995291"/>
            <a:ext cx="3606089" cy="641621"/>
          </a:xfrm>
          <a:prstGeom prst="rect">
            <a:avLst/>
          </a:prstGeom>
          <a:solidFill>
            <a:srgbClr val="C00000">
              <a:alpha val="1101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E4A4C08B-9FD4-B9A9-67E2-B9F2C573BF2A}"/>
              </a:ext>
            </a:extLst>
          </p:cNvPr>
          <p:cNvSpPr txBox="1"/>
          <p:nvPr/>
        </p:nvSpPr>
        <p:spPr>
          <a:xfrm>
            <a:off x="1758700" y="2924944"/>
            <a:ext cx="3172087" cy="461665"/>
          </a:xfrm>
          <a:prstGeom prst="rect">
            <a:avLst/>
          </a:prstGeom>
          <a:noFill/>
        </p:spPr>
        <p:txBody>
          <a:bodyPr wrap="none" rtlCol="0">
            <a:spAutoFit/>
          </a:bodyPr>
          <a:lstStyle/>
          <a:p>
            <a:r>
              <a:rPr lang="en-US" altLang="zh-CN" sz="2400" b="1" dirty="0"/>
              <a:t>Subword </a:t>
            </a:r>
            <a:r>
              <a:rPr lang="en-US" altLang="zh-CN" sz="2400" b="1" dirty="0">
                <a:solidFill>
                  <a:srgbClr val="004EA2"/>
                </a:solidFill>
              </a:rPr>
              <a:t>Segmentation</a:t>
            </a:r>
            <a:endParaRPr lang="zh-CN" altLang="en-US" sz="2400" b="1" dirty="0">
              <a:solidFill>
                <a:srgbClr val="004EA2"/>
              </a:solidFill>
            </a:endParaRPr>
          </a:p>
        </p:txBody>
      </p:sp>
      <p:sp>
        <p:nvSpPr>
          <p:cNvPr id="12" name="文本框 11">
            <a:extLst>
              <a:ext uri="{FF2B5EF4-FFF2-40B4-BE49-F238E27FC236}">
                <a16:creationId xmlns:a16="http://schemas.microsoft.com/office/drawing/2014/main" id="{1DC86A93-DC2E-0B36-3238-A6AE5306C655}"/>
              </a:ext>
            </a:extLst>
          </p:cNvPr>
          <p:cNvSpPr txBox="1"/>
          <p:nvPr/>
        </p:nvSpPr>
        <p:spPr>
          <a:xfrm>
            <a:off x="1792128" y="3390091"/>
            <a:ext cx="3197682" cy="830997"/>
          </a:xfrm>
          <a:prstGeom prst="rect">
            <a:avLst/>
          </a:prstGeom>
          <a:noFill/>
        </p:spPr>
        <p:txBody>
          <a:bodyPr wrap="square" rtlCol="0">
            <a:spAutoFit/>
          </a:bodyPr>
          <a:lstStyle/>
          <a:p>
            <a:r>
              <a:rPr lang="en-US" altLang="zh-CN" sz="2400" dirty="0"/>
              <a:t>watch</a:t>
            </a:r>
            <a:r>
              <a:rPr lang="en-US" altLang="zh-CN" sz="2000" b="1" dirty="0">
                <a:solidFill>
                  <a:srgbClr val="004EA2"/>
                </a:solidFill>
              </a:rPr>
              <a:t>/</a:t>
            </a:r>
            <a:r>
              <a:rPr lang="en-US" altLang="zh-CN" sz="2400" dirty="0"/>
              <a:t>ing                      </a:t>
            </a:r>
          </a:p>
          <a:p>
            <a:r>
              <a:rPr lang="en-US" altLang="zh-CN" sz="2400" dirty="0"/>
              <a:t>ab</a:t>
            </a:r>
            <a:r>
              <a:rPr lang="en-US" altLang="zh-CN" sz="2000" b="1" dirty="0">
                <a:solidFill>
                  <a:srgbClr val="004EA2"/>
                </a:solidFill>
              </a:rPr>
              <a:t>/</a:t>
            </a:r>
            <a:r>
              <a:rPr lang="en-US" altLang="zh-CN" sz="2400" dirty="0"/>
              <a:t>normal</a:t>
            </a:r>
            <a:r>
              <a:rPr lang="en-US" altLang="zh-CN" sz="2000" b="1" dirty="0">
                <a:solidFill>
                  <a:srgbClr val="004EA2"/>
                </a:solidFill>
              </a:rPr>
              <a:t>/</a:t>
            </a:r>
            <a:r>
              <a:rPr lang="en-US" altLang="zh-CN" sz="2400" dirty="0" err="1"/>
              <a:t>ly</a:t>
            </a:r>
            <a:endParaRPr lang="en-US" altLang="zh-CN" sz="2400" dirty="0"/>
          </a:p>
        </p:txBody>
      </p:sp>
      <p:sp>
        <p:nvSpPr>
          <p:cNvPr id="22" name="文本框 21">
            <a:extLst>
              <a:ext uri="{FF2B5EF4-FFF2-40B4-BE49-F238E27FC236}">
                <a16:creationId xmlns:a16="http://schemas.microsoft.com/office/drawing/2014/main" id="{2BB313B3-2219-5A91-293A-BCEDB60C0065}"/>
              </a:ext>
            </a:extLst>
          </p:cNvPr>
          <p:cNvSpPr txBox="1"/>
          <p:nvPr/>
        </p:nvSpPr>
        <p:spPr>
          <a:xfrm>
            <a:off x="1792128" y="3390091"/>
            <a:ext cx="1835759" cy="830997"/>
          </a:xfrm>
          <a:prstGeom prst="rect">
            <a:avLst/>
          </a:prstGeom>
          <a:noFill/>
        </p:spPr>
        <p:txBody>
          <a:bodyPr wrap="none" rtlCol="0">
            <a:spAutoFit/>
          </a:bodyPr>
          <a:lstStyle/>
          <a:p>
            <a:r>
              <a:rPr lang="en-US" altLang="zh-CN" sz="2400" dirty="0"/>
              <a:t>watch</a:t>
            </a:r>
            <a:r>
              <a:rPr lang="en-US" altLang="zh-CN" sz="2000" b="1" dirty="0">
                <a:solidFill>
                  <a:srgbClr val="004EA2"/>
                </a:solidFill>
              </a:rPr>
              <a:t>/</a:t>
            </a:r>
            <a:r>
              <a:rPr lang="en-US" altLang="zh-CN" sz="2400" dirty="0"/>
              <a:t>ing</a:t>
            </a:r>
          </a:p>
          <a:p>
            <a:r>
              <a:rPr lang="en-US" altLang="zh-CN" sz="2400" dirty="0"/>
              <a:t>ab</a:t>
            </a:r>
            <a:r>
              <a:rPr lang="en-US" altLang="zh-CN" sz="2000" b="1" dirty="0">
                <a:solidFill>
                  <a:srgbClr val="004EA2"/>
                </a:solidFill>
              </a:rPr>
              <a:t>/</a:t>
            </a:r>
            <a:r>
              <a:rPr lang="en-US" altLang="zh-CN" sz="2400" dirty="0"/>
              <a:t>normal</a:t>
            </a:r>
            <a:r>
              <a:rPr lang="en-US" altLang="zh-CN" sz="2000" b="1" dirty="0">
                <a:solidFill>
                  <a:srgbClr val="004EA2"/>
                </a:solidFill>
              </a:rPr>
              <a:t>/</a:t>
            </a:r>
            <a:r>
              <a:rPr lang="en-US" altLang="zh-CN" sz="2400" dirty="0" err="1"/>
              <a:t>ly</a:t>
            </a:r>
            <a:endParaRPr lang="en-US" altLang="zh-CN" sz="2400" dirty="0"/>
          </a:p>
        </p:txBody>
      </p:sp>
      <p:sp>
        <p:nvSpPr>
          <p:cNvPr id="23" name="文本框 22">
            <a:extLst>
              <a:ext uri="{FF2B5EF4-FFF2-40B4-BE49-F238E27FC236}">
                <a16:creationId xmlns:a16="http://schemas.microsoft.com/office/drawing/2014/main" id="{657CB690-4B34-98EE-7CF0-B264E65250C8}"/>
              </a:ext>
            </a:extLst>
          </p:cNvPr>
          <p:cNvSpPr txBox="1"/>
          <p:nvPr/>
        </p:nvSpPr>
        <p:spPr>
          <a:xfrm>
            <a:off x="3874542" y="3390091"/>
            <a:ext cx="1223412" cy="830997"/>
          </a:xfrm>
          <a:prstGeom prst="rect">
            <a:avLst/>
          </a:prstGeom>
          <a:noFill/>
        </p:spPr>
        <p:txBody>
          <a:bodyPr wrap="none" rtlCol="0">
            <a:spAutoFit/>
          </a:bodyPr>
          <a:lstStyle/>
          <a:p>
            <a:r>
              <a:rPr lang="en-US" altLang="zh-CN" sz="2400" dirty="0"/>
              <a:t>sea</a:t>
            </a:r>
            <a:r>
              <a:rPr lang="en-US" altLang="zh-CN" sz="2000" b="1" dirty="0">
                <a:solidFill>
                  <a:srgbClr val="004EA2"/>
                </a:solidFill>
              </a:rPr>
              <a:t>/</a:t>
            </a:r>
            <a:r>
              <a:rPr lang="en-US" altLang="zh-CN" sz="2400" dirty="0"/>
              <a:t>side</a:t>
            </a:r>
          </a:p>
          <a:p>
            <a:r>
              <a:rPr lang="en-US" altLang="zh-CN" sz="2400" dirty="0"/>
              <a:t>save</a:t>
            </a:r>
            <a:r>
              <a:rPr lang="en-US" altLang="zh-CN" sz="2000" b="1" dirty="0">
                <a:solidFill>
                  <a:srgbClr val="004EA2"/>
                </a:solidFill>
              </a:rPr>
              <a:t>/</a:t>
            </a:r>
            <a:r>
              <a:rPr lang="en-US" altLang="zh-CN" sz="2400" dirty="0"/>
              <a:t>r</a:t>
            </a:r>
            <a:r>
              <a:rPr lang="en-US" altLang="zh-CN" sz="2000" b="1" dirty="0">
                <a:solidFill>
                  <a:srgbClr val="004EA2"/>
                </a:solidFill>
              </a:rPr>
              <a:t>/</a:t>
            </a:r>
            <a:r>
              <a:rPr lang="en-US" altLang="zh-CN" sz="2400" dirty="0"/>
              <a:t>s</a:t>
            </a:r>
          </a:p>
        </p:txBody>
      </p:sp>
      <p:sp>
        <p:nvSpPr>
          <p:cNvPr id="25" name="矩形 24">
            <a:extLst>
              <a:ext uri="{FF2B5EF4-FFF2-40B4-BE49-F238E27FC236}">
                <a16:creationId xmlns:a16="http://schemas.microsoft.com/office/drawing/2014/main" id="{954754C1-F481-D0A5-400F-C393404DAB11}"/>
              </a:ext>
            </a:extLst>
          </p:cNvPr>
          <p:cNvSpPr/>
          <p:nvPr/>
        </p:nvSpPr>
        <p:spPr>
          <a:xfrm>
            <a:off x="1688823" y="3397371"/>
            <a:ext cx="3547766" cy="819653"/>
          </a:xfrm>
          <a:prstGeom prst="rect">
            <a:avLst/>
          </a:prstGeom>
          <a:solidFill>
            <a:srgbClr val="759042">
              <a:alpha val="1101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1" name="组合 40">
            <a:extLst>
              <a:ext uri="{FF2B5EF4-FFF2-40B4-BE49-F238E27FC236}">
                <a16:creationId xmlns:a16="http://schemas.microsoft.com/office/drawing/2014/main" id="{D52FCED2-0D9A-7BCC-AA41-894B7B2401E3}"/>
              </a:ext>
            </a:extLst>
          </p:cNvPr>
          <p:cNvGrpSpPr/>
          <p:nvPr/>
        </p:nvGrpSpPr>
        <p:grpSpPr>
          <a:xfrm>
            <a:off x="1631382" y="4457490"/>
            <a:ext cx="3418756" cy="2283878"/>
            <a:chOff x="779124" y="3884112"/>
            <a:chExt cx="3418756" cy="2283878"/>
          </a:xfrm>
        </p:grpSpPr>
        <p:sp>
          <p:nvSpPr>
            <p:cNvPr id="9" name="文本框 8">
              <a:extLst>
                <a:ext uri="{FF2B5EF4-FFF2-40B4-BE49-F238E27FC236}">
                  <a16:creationId xmlns:a16="http://schemas.microsoft.com/office/drawing/2014/main" id="{E48407D6-B727-200B-73F7-171EEA02D76E}"/>
                </a:ext>
              </a:extLst>
            </p:cNvPr>
            <p:cNvSpPr txBox="1"/>
            <p:nvPr/>
          </p:nvSpPr>
          <p:spPr>
            <a:xfrm>
              <a:off x="779124" y="3884112"/>
              <a:ext cx="3418756" cy="461665"/>
            </a:xfrm>
            <a:prstGeom prst="rect">
              <a:avLst/>
            </a:prstGeom>
            <a:noFill/>
          </p:spPr>
          <p:txBody>
            <a:bodyPr wrap="none" rtlCol="0">
              <a:spAutoFit/>
            </a:bodyPr>
            <a:lstStyle/>
            <a:p>
              <a:r>
                <a:rPr lang="en-US" altLang="zh-CN" sz="2400" b="1" dirty="0"/>
                <a:t>Character </a:t>
              </a:r>
              <a:r>
                <a:rPr lang="en-US" altLang="zh-CN" sz="2400" b="1" dirty="0">
                  <a:solidFill>
                    <a:srgbClr val="004EA2"/>
                  </a:solidFill>
                </a:rPr>
                <a:t>Decomposition</a:t>
              </a:r>
              <a:endParaRPr lang="zh-CN" altLang="en-US" sz="2400" b="1" dirty="0">
                <a:solidFill>
                  <a:srgbClr val="004EA2"/>
                </a:solidFill>
              </a:endParaRPr>
            </a:p>
          </p:txBody>
        </p:sp>
        <p:grpSp>
          <p:nvGrpSpPr>
            <p:cNvPr id="38" name="组合 37">
              <a:extLst>
                <a:ext uri="{FF2B5EF4-FFF2-40B4-BE49-F238E27FC236}">
                  <a16:creationId xmlns:a16="http://schemas.microsoft.com/office/drawing/2014/main" id="{3231C243-E326-7FD2-CF37-EDD004A594CF}"/>
                </a:ext>
              </a:extLst>
            </p:cNvPr>
            <p:cNvGrpSpPr/>
            <p:nvPr/>
          </p:nvGrpSpPr>
          <p:grpSpPr>
            <a:xfrm>
              <a:off x="1031623" y="4319446"/>
              <a:ext cx="2715709" cy="1848544"/>
              <a:chOff x="383707" y="4417789"/>
              <a:chExt cx="2715709" cy="1848544"/>
            </a:xfrm>
          </p:grpSpPr>
          <p:pic>
            <p:nvPicPr>
              <p:cNvPr id="1026" name="Picture 2" descr="A simple line drawing of a person riding a galloping horse. The horse is in mid-gallop, showing movement and speed. The rider is depicted in a minimalistic style, holding the reins. The entire scene is drawn using clean, flowing lines to emphasize the action of galloping, with no background details, focusing on the simplicity and dynamism of the motion.">
                <a:extLst>
                  <a:ext uri="{FF2B5EF4-FFF2-40B4-BE49-F238E27FC236}">
                    <a16:creationId xmlns:a16="http://schemas.microsoft.com/office/drawing/2014/main" id="{268EB72C-ABBE-33D7-480B-287D533E22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707" y="5171013"/>
                <a:ext cx="1095320" cy="10953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simple line drawing of a horse standing still. The horse is depicted in a minimalistic style, with clean, flowing lines to emphasize the elegance and grace of the animal. There are no background details, focusing on the simplicity and the pure form of the horse.">
                <a:extLst>
                  <a:ext uri="{FF2B5EF4-FFF2-40B4-BE49-F238E27FC236}">
                    <a16:creationId xmlns:a16="http://schemas.microsoft.com/office/drawing/2014/main" id="{3624D2E1-9AD9-8121-6B46-015890AE8D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167" t="20617" r="22558" b="20313"/>
              <a:stretch/>
            </p:blipFill>
            <p:spPr bwMode="auto">
              <a:xfrm>
                <a:off x="1738746" y="5356120"/>
                <a:ext cx="714957" cy="750472"/>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02EA496B-6ED0-8FF3-FAA0-8E58FD515BC1}"/>
                  </a:ext>
                </a:extLst>
              </p:cNvPr>
              <p:cNvSpPr txBox="1"/>
              <p:nvPr/>
            </p:nvSpPr>
            <p:spPr>
              <a:xfrm>
                <a:off x="779124" y="4417789"/>
                <a:ext cx="646331" cy="646331"/>
              </a:xfrm>
              <a:prstGeom prst="rect">
                <a:avLst/>
              </a:prstGeom>
              <a:noFill/>
            </p:spPr>
            <p:txBody>
              <a:bodyPr wrap="none" rtlCol="0">
                <a:spAutoFit/>
              </a:bodyPr>
              <a:lstStyle/>
              <a:p>
                <a:r>
                  <a:rPr kumimoji="1" lang="zh-CN" altLang="en-US" sz="3600" dirty="0"/>
                  <a:t>驰</a:t>
                </a:r>
              </a:p>
            </p:txBody>
          </p:sp>
          <p:cxnSp>
            <p:nvCxnSpPr>
              <p:cNvPr id="30" name="直线箭头连接符 29">
                <a:extLst>
                  <a:ext uri="{FF2B5EF4-FFF2-40B4-BE49-F238E27FC236}">
                    <a16:creationId xmlns:a16="http://schemas.microsoft.com/office/drawing/2014/main" id="{C510BFDB-B8A6-E9B4-43EE-7D6FD9AFCC21}"/>
                  </a:ext>
                </a:extLst>
              </p:cNvPr>
              <p:cNvCxnSpPr>
                <a:stCxn id="26" idx="3"/>
              </p:cNvCxnSpPr>
              <p:nvPr/>
            </p:nvCxnSpPr>
            <p:spPr>
              <a:xfrm flipV="1">
                <a:off x="1425455" y="4740954"/>
                <a:ext cx="42207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8C03D99C-EF74-E65F-848F-301915714566}"/>
                  </a:ext>
                </a:extLst>
              </p:cNvPr>
              <p:cNvSpPr txBox="1"/>
              <p:nvPr/>
            </p:nvSpPr>
            <p:spPr>
              <a:xfrm>
                <a:off x="1805924" y="4417789"/>
                <a:ext cx="646331" cy="646331"/>
              </a:xfrm>
              <a:prstGeom prst="rect">
                <a:avLst/>
              </a:prstGeom>
              <a:noFill/>
            </p:spPr>
            <p:txBody>
              <a:bodyPr wrap="none" rtlCol="0">
                <a:spAutoFit/>
              </a:bodyPr>
              <a:lstStyle/>
              <a:p>
                <a:r>
                  <a:rPr lang="zh-CN" altLang="en-US" sz="3600" dirty="0"/>
                  <a:t>马</a:t>
                </a:r>
                <a:endParaRPr kumimoji="1" lang="zh-CN" altLang="en-US" sz="3600" dirty="0"/>
              </a:p>
            </p:txBody>
          </p:sp>
          <p:sp>
            <p:nvSpPr>
              <p:cNvPr id="32" name="文本框 31">
                <a:extLst>
                  <a:ext uri="{FF2B5EF4-FFF2-40B4-BE49-F238E27FC236}">
                    <a16:creationId xmlns:a16="http://schemas.microsoft.com/office/drawing/2014/main" id="{7176E7DD-C47A-CB56-7AFE-F00F810BBE1C}"/>
                  </a:ext>
                </a:extLst>
              </p:cNvPr>
              <p:cNvSpPr txBox="1"/>
              <p:nvPr/>
            </p:nvSpPr>
            <p:spPr>
              <a:xfrm>
                <a:off x="2254313" y="4417789"/>
                <a:ext cx="845103" cy="646331"/>
              </a:xfrm>
              <a:prstGeom prst="rect">
                <a:avLst/>
              </a:prstGeom>
              <a:noFill/>
            </p:spPr>
            <p:txBody>
              <a:bodyPr wrap="none" rtlCol="0">
                <a:spAutoFit/>
              </a:bodyPr>
              <a:lstStyle/>
              <a:p>
                <a:r>
                  <a:rPr kumimoji="1" lang="en-US" altLang="zh-CN" sz="3600" b="1" dirty="0">
                    <a:solidFill>
                      <a:srgbClr val="004EA2"/>
                    </a:solidFill>
                  </a:rPr>
                  <a:t>/</a:t>
                </a:r>
                <a:r>
                  <a:rPr kumimoji="1" lang="zh-CN" altLang="en-US" sz="3600" dirty="0"/>
                  <a:t>也</a:t>
                </a:r>
              </a:p>
            </p:txBody>
          </p:sp>
          <p:sp>
            <p:nvSpPr>
              <p:cNvPr id="34" name="文本框 33">
                <a:extLst>
                  <a:ext uri="{FF2B5EF4-FFF2-40B4-BE49-F238E27FC236}">
                    <a16:creationId xmlns:a16="http://schemas.microsoft.com/office/drawing/2014/main" id="{EB9E61C3-50D5-1262-3844-125599D7AD8C}"/>
                  </a:ext>
                </a:extLst>
              </p:cNvPr>
              <p:cNvSpPr txBox="1"/>
              <p:nvPr/>
            </p:nvSpPr>
            <p:spPr>
              <a:xfrm>
                <a:off x="848052" y="4896351"/>
                <a:ext cx="508473" cy="369332"/>
              </a:xfrm>
              <a:prstGeom prst="rect">
                <a:avLst/>
              </a:prstGeom>
              <a:noFill/>
            </p:spPr>
            <p:txBody>
              <a:bodyPr wrap="none" rtlCol="0">
                <a:spAutoFit/>
              </a:bodyPr>
              <a:lstStyle/>
              <a:p>
                <a:r>
                  <a:rPr kumimoji="1" lang="en-US" altLang="zh-CN" dirty="0">
                    <a:solidFill>
                      <a:schemeClr val="tx1">
                        <a:lumMod val="50000"/>
                        <a:lumOff val="50000"/>
                      </a:schemeClr>
                    </a:solidFill>
                  </a:rPr>
                  <a:t>run</a:t>
                </a:r>
                <a:endParaRPr kumimoji="1" lang="zh-CN" altLang="en-US" dirty="0">
                  <a:solidFill>
                    <a:schemeClr val="tx1">
                      <a:lumMod val="50000"/>
                      <a:lumOff val="50000"/>
                    </a:schemeClr>
                  </a:solidFill>
                </a:endParaRPr>
              </a:p>
            </p:txBody>
          </p:sp>
          <p:sp>
            <p:nvSpPr>
              <p:cNvPr id="35" name="文本框 34">
                <a:extLst>
                  <a:ext uri="{FF2B5EF4-FFF2-40B4-BE49-F238E27FC236}">
                    <a16:creationId xmlns:a16="http://schemas.microsoft.com/office/drawing/2014/main" id="{2FFCEA3B-FCF6-6C3E-D53D-52FB306DA767}"/>
                  </a:ext>
                </a:extLst>
              </p:cNvPr>
              <p:cNvSpPr txBox="1"/>
              <p:nvPr/>
            </p:nvSpPr>
            <p:spPr>
              <a:xfrm>
                <a:off x="1742574" y="4912854"/>
                <a:ext cx="709681" cy="369332"/>
              </a:xfrm>
              <a:prstGeom prst="rect">
                <a:avLst/>
              </a:prstGeom>
              <a:noFill/>
            </p:spPr>
            <p:txBody>
              <a:bodyPr wrap="none" rtlCol="0">
                <a:spAutoFit/>
              </a:bodyPr>
              <a:lstStyle/>
              <a:p>
                <a:r>
                  <a:rPr kumimoji="1" lang="en-US" altLang="zh-CN" dirty="0">
                    <a:solidFill>
                      <a:schemeClr val="tx1">
                        <a:lumMod val="50000"/>
                        <a:lumOff val="50000"/>
                      </a:schemeClr>
                    </a:solidFill>
                  </a:rPr>
                  <a:t>horse</a:t>
                </a:r>
                <a:endParaRPr kumimoji="1" lang="zh-CN" altLang="en-US" dirty="0">
                  <a:solidFill>
                    <a:schemeClr val="tx1">
                      <a:lumMod val="50000"/>
                      <a:lumOff val="50000"/>
                    </a:schemeClr>
                  </a:solidFill>
                </a:endParaRPr>
              </a:p>
            </p:txBody>
          </p:sp>
        </p:grpSp>
      </p:grpSp>
      <p:sp>
        <p:nvSpPr>
          <p:cNvPr id="6" name="矩形 5">
            <a:extLst>
              <a:ext uri="{FF2B5EF4-FFF2-40B4-BE49-F238E27FC236}">
                <a16:creationId xmlns:a16="http://schemas.microsoft.com/office/drawing/2014/main" id="{3B1B8DFE-5C87-B408-A112-D63BFCD0C7BE}"/>
              </a:ext>
            </a:extLst>
          </p:cNvPr>
          <p:cNvSpPr/>
          <p:nvPr/>
        </p:nvSpPr>
        <p:spPr>
          <a:xfrm>
            <a:off x="335360" y="1503948"/>
            <a:ext cx="5783450" cy="523742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6DD093C8-6BA7-994C-A36A-40F8DD4945F4}"/>
              </a:ext>
            </a:extLst>
          </p:cNvPr>
          <p:cNvSpPr txBox="1"/>
          <p:nvPr/>
        </p:nvSpPr>
        <p:spPr>
          <a:xfrm>
            <a:off x="301973" y="2058007"/>
            <a:ext cx="1329531" cy="369332"/>
          </a:xfrm>
          <a:prstGeom prst="rect">
            <a:avLst/>
          </a:prstGeom>
          <a:noFill/>
        </p:spPr>
        <p:txBody>
          <a:bodyPr wrap="none" rtlCol="0">
            <a:spAutoFit/>
          </a:bodyPr>
          <a:lstStyle/>
          <a:p>
            <a:r>
              <a:rPr lang="en-US" altLang="zh-CN" dirty="0">
                <a:latin typeface="Bangla MN" pitchFamily="2" charset="0"/>
                <a:cs typeface="Bangla MN" pitchFamily="2" charset="0"/>
              </a:rPr>
              <a:t>Japanese</a:t>
            </a:r>
            <a:endParaRPr lang="zh-CN" altLang="en-US" dirty="0">
              <a:latin typeface="Bangla MN" pitchFamily="2" charset="0"/>
              <a:cs typeface="Bangla MN" pitchFamily="2" charset="0"/>
            </a:endParaRPr>
          </a:p>
        </p:txBody>
      </p:sp>
      <p:sp>
        <p:nvSpPr>
          <p:cNvPr id="43" name="文本框 42">
            <a:extLst>
              <a:ext uri="{FF2B5EF4-FFF2-40B4-BE49-F238E27FC236}">
                <a16:creationId xmlns:a16="http://schemas.microsoft.com/office/drawing/2014/main" id="{BC0195F6-29D0-AA95-0069-A94D724EC818}"/>
              </a:ext>
            </a:extLst>
          </p:cNvPr>
          <p:cNvSpPr txBox="1"/>
          <p:nvPr/>
        </p:nvSpPr>
        <p:spPr>
          <a:xfrm>
            <a:off x="357141" y="5031323"/>
            <a:ext cx="1208985" cy="369332"/>
          </a:xfrm>
          <a:prstGeom prst="rect">
            <a:avLst/>
          </a:prstGeom>
          <a:noFill/>
        </p:spPr>
        <p:txBody>
          <a:bodyPr wrap="none" rtlCol="0">
            <a:spAutoFit/>
          </a:bodyPr>
          <a:lstStyle/>
          <a:p>
            <a:r>
              <a:rPr lang="en-US" altLang="zh-CN" dirty="0">
                <a:latin typeface="Bangla MN" pitchFamily="2" charset="0"/>
                <a:cs typeface="Bangla MN" pitchFamily="2" charset="0"/>
              </a:rPr>
              <a:t>Chinese</a:t>
            </a:r>
            <a:endParaRPr lang="zh-CN" altLang="en-US" dirty="0">
              <a:latin typeface="Bangla MN" pitchFamily="2" charset="0"/>
              <a:cs typeface="Bangla MN" pitchFamily="2" charset="0"/>
            </a:endParaRPr>
          </a:p>
        </p:txBody>
      </p:sp>
      <p:sp>
        <p:nvSpPr>
          <p:cNvPr id="45" name="文本框 44">
            <a:extLst>
              <a:ext uri="{FF2B5EF4-FFF2-40B4-BE49-F238E27FC236}">
                <a16:creationId xmlns:a16="http://schemas.microsoft.com/office/drawing/2014/main" id="{93FB3F51-15B7-6B00-AD85-46E7F4D1F09C}"/>
              </a:ext>
            </a:extLst>
          </p:cNvPr>
          <p:cNvSpPr txBox="1"/>
          <p:nvPr/>
        </p:nvSpPr>
        <p:spPr>
          <a:xfrm>
            <a:off x="8466135" y="1499422"/>
            <a:ext cx="2121478" cy="461665"/>
          </a:xfrm>
          <a:prstGeom prst="rect">
            <a:avLst/>
          </a:prstGeom>
          <a:noFill/>
        </p:spPr>
        <p:txBody>
          <a:bodyPr wrap="none" rtlCol="0">
            <a:spAutoFit/>
          </a:bodyPr>
          <a:lstStyle/>
          <a:p>
            <a:r>
              <a:rPr lang="en-US" altLang="zh-CN" sz="2400" b="1" dirty="0"/>
              <a:t>Script </a:t>
            </a:r>
            <a:r>
              <a:rPr lang="en-US" altLang="zh-CN" sz="2400" b="1" dirty="0">
                <a:solidFill>
                  <a:srgbClr val="004EA2"/>
                </a:solidFill>
              </a:rPr>
              <a:t>Mapping</a:t>
            </a:r>
            <a:endParaRPr lang="zh-CN" altLang="en-US" sz="2400" b="1" dirty="0">
              <a:solidFill>
                <a:srgbClr val="004EA2"/>
              </a:solidFill>
            </a:endParaRPr>
          </a:p>
        </p:txBody>
      </p:sp>
      <p:sp>
        <p:nvSpPr>
          <p:cNvPr id="46" name="矩形 45">
            <a:extLst>
              <a:ext uri="{FF2B5EF4-FFF2-40B4-BE49-F238E27FC236}">
                <a16:creationId xmlns:a16="http://schemas.microsoft.com/office/drawing/2014/main" id="{B1385096-5643-0292-E9D0-64F779E10B12}"/>
              </a:ext>
            </a:extLst>
          </p:cNvPr>
          <p:cNvSpPr/>
          <p:nvPr/>
        </p:nvSpPr>
        <p:spPr>
          <a:xfrm>
            <a:off x="6596976" y="1503948"/>
            <a:ext cx="5259664" cy="523742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文本框 48">
            <a:extLst>
              <a:ext uri="{FF2B5EF4-FFF2-40B4-BE49-F238E27FC236}">
                <a16:creationId xmlns:a16="http://schemas.microsoft.com/office/drawing/2014/main" id="{079DA48B-38DD-8D93-01D9-36FDAEBAAF18}"/>
              </a:ext>
            </a:extLst>
          </p:cNvPr>
          <p:cNvSpPr txBox="1"/>
          <p:nvPr/>
        </p:nvSpPr>
        <p:spPr>
          <a:xfrm>
            <a:off x="8632737" y="2133272"/>
            <a:ext cx="2493438" cy="461665"/>
          </a:xfrm>
          <a:prstGeom prst="rect">
            <a:avLst/>
          </a:prstGeom>
          <a:noFill/>
        </p:spPr>
        <p:txBody>
          <a:bodyPr wrap="square" rtlCol="0">
            <a:spAutoFit/>
          </a:bodyPr>
          <a:lstStyle/>
          <a:p>
            <a:r>
              <a:rPr lang="zh-CN" altLang="en-US" sz="2400" dirty="0"/>
              <a:t>她到塔皓湖去了</a:t>
            </a:r>
          </a:p>
        </p:txBody>
      </p:sp>
      <p:sp>
        <p:nvSpPr>
          <p:cNvPr id="50" name="文本框 49">
            <a:extLst>
              <a:ext uri="{FF2B5EF4-FFF2-40B4-BE49-F238E27FC236}">
                <a16:creationId xmlns:a16="http://schemas.microsoft.com/office/drawing/2014/main" id="{8052D82C-895D-5A6B-158B-5A099D15B5D7}"/>
              </a:ext>
            </a:extLst>
          </p:cNvPr>
          <p:cNvSpPr txBox="1"/>
          <p:nvPr/>
        </p:nvSpPr>
        <p:spPr>
          <a:xfrm>
            <a:off x="8648297" y="2891387"/>
            <a:ext cx="2493438" cy="384721"/>
          </a:xfrm>
          <a:prstGeom prst="rect">
            <a:avLst/>
          </a:prstGeom>
          <a:noFill/>
        </p:spPr>
        <p:txBody>
          <a:bodyPr wrap="square" rtlCol="0">
            <a:spAutoFit/>
          </a:bodyPr>
          <a:lstStyle/>
          <a:p>
            <a:r>
              <a:rPr lang="en-US" altLang="zh-CN" sz="1900" dirty="0"/>
              <a:t>ta</a:t>
            </a:r>
            <a:r>
              <a:rPr lang="zh-CN" altLang="en-US" sz="1900" dirty="0"/>
              <a:t> </a:t>
            </a:r>
            <a:r>
              <a:rPr lang="en-US" altLang="zh-CN" sz="1700" dirty="0" err="1"/>
              <a:t>dao</a:t>
            </a:r>
            <a:r>
              <a:rPr lang="en-US" altLang="zh-CN" sz="1900" dirty="0"/>
              <a:t> ta </a:t>
            </a:r>
            <a:r>
              <a:rPr lang="en-US" altLang="zh-CN" sz="1700" dirty="0"/>
              <a:t>hao</a:t>
            </a:r>
            <a:r>
              <a:rPr lang="en-US" altLang="zh-CN" sz="1900" dirty="0"/>
              <a:t> hu </a:t>
            </a:r>
            <a:r>
              <a:rPr lang="en-US" altLang="zh-CN" sz="1900" dirty="0" err="1"/>
              <a:t>qu</a:t>
            </a:r>
            <a:r>
              <a:rPr lang="en-US" altLang="zh-CN" sz="1900" dirty="0"/>
              <a:t> le</a:t>
            </a:r>
            <a:endParaRPr lang="zh-CN" altLang="en-US" sz="1900" dirty="0"/>
          </a:p>
        </p:txBody>
      </p:sp>
      <p:sp>
        <p:nvSpPr>
          <p:cNvPr id="51" name="文本框 50">
            <a:extLst>
              <a:ext uri="{FF2B5EF4-FFF2-40B4-BE49-F238E27FC236}">
                <a16:creationId xmlns:a16="http://schemas.microsoft.com/office/drawing/2014/main" id="{68E40924-0461-6352-A747-DD5289CCAC60}"/>
              </a:ext>
            </a:extLst>
          </p:cNvPr>
          <p:cNvSpPr txBox="1"/>
          <p:nvPr/>
        </p:nvSpPr>
        <p:spPr>
          <a:xfrm>
            <a:off x="7199467" y="2178170"/>
            <a:ext cx="1099981" cy="338554"/>
          </a:xfrm>
          <a:prstGeom prst="rect">
            <a:avLst/>
          </a:prstGeom>
          <a:noFill/>
        </p:spPr>
        <p:txBody>
          <a:bodyPr wrap="none" rtlCol="0">
            <a:spAutoFit/>
          </a:bodyPr>
          <a:lstStyle/>
          <a:p>
            <a:r>
              <a:rPr lang="en-US" altLang="zh-CN" sz="1600" dirty="0">
                <a:latin typeface="Bangla MN" pitchFamily="2" charset="0"/>
                <a:cs typeface="Bangla MN" pitchFamily="2" charset="0"/>
              </a:rPr>
              <a:t>Chinese</a:t>
            </a:r>
            <a:endParaRPr kumimoji="1" lang="zh-CN" altLang="en-US" sz="1600" dirty="0"/>
          </a:p>
        </p:txBody>
      </p:sp>
      <p:sp>
        <p:nvSpPr>
          <p:cNvPr id="52" name="文本框 51">
            <a:extLst>
              <a:ext uri="{FF2B5EF4-FFF2-40B4-BE49-F238E27FC236}">
                <a16:creationId xmlns:a16="http://schemas.microsoft.com/office/drawing/2014/main" id="{B90687C4-B10C-5E8E-5E00-B4F9566F4E4E}"/>
              </a:ext>
            </a:extLst>
          </p:cNvPr>
          <p:cNvSpPr txBox="1"/>
          <p:nvPr/>
        </p:nvSpPr>
        <p:spPr>
          <a:xfrm>
            <a:off x="6989424" y="2952943"/>
            <a:ext cx="1620957" cy="323165"/>
          </a:xfrm>
          <a:prstGeom prst="rect">
            <a:avLst/>
          </a:prstGeom>
          <a:noFill/>
        </p:spPr>
        <p:txBody>
          <a:bodyPr wrap="none" rtlCol="0">
            <a:spAutoFit/>
          </a:bodyPr>
          <a:lstStyle/>
          <a:p>
            <a:r>
              <a:rPr lang="en-US" altLang="zh-CN" sz="1500" dirty="0">
                <a:latin typeface="Bangla MN" pitchFamily="2" charset="0"/>
                <a:cs typeface="Bangla MN" pitchFamily="2" charset="0"/>
              </a:rPr>
              <a:t>Romanization</a:t>
            </a:r>
            <a:endParaRPr lang="zh-CN" altLang="en-US" sz="1500" dirty="0">
              <a:latin typeface="Bangla MN" pitchFamily="2" charset="0"/>
              <a:cs typeface="Bangla MN" pitchFamily="2" charset="0"/>
            </a:endParaRPr>
          </a:p>
        </p:txBody>
      </p:sp>
      <p:sp>
        <p:nvSpPr>
          <p:cNvPr id="53" name="文本框 52">
            <a:extLst>
              <a:ext uri="{FF2B5EF4-FFF2-40B4-BE49-F238E27FC236}">
                <a16:creationId xmlns:a16="http://schemas.microsoft.com/office/drawing/2014/main" id="{16B5D17B-98BD-ED6B-E980-8470429D0250}"/>
              </a:ext>
            </a:extLst>
          </p:cNvPr>
          <p:cNvSpPr txBox="1"/>
          <p:nvPr/>
        </p:nvSpPr>
        <p:spPr>
          <a:xfrm>
            <a:off x="8632737" y="3276108"/>
            <a:ext cx="2719847" cy="369332"/>
          </a:xfrm>
          <a:prstGeom prst="rect">
            <a:avLst/>
          </a:prstGeom>
          <a:noFill/>
        </p:spPr>
        <p:txBody>
          <a:bodyPr wrap="none" rtlCol="0">
            <a:spAutoFit/>
          </a:bodyPr>
          <a:lstStyle/>
          <a:p>
            <a:r>
              <a:rPr lang="en-US" altLang="zh-CN" dirty="0">
                <a:solidFill>
                  <a:schemeClr val="tx1">
                    <a:lumMod val="50000"/>
                    <a:lumOff val="50000"/>
                  </a:schemeClr>
                </a:solidFill>
                <a:effectLst/>
                <a:latin typeface="Helvetica" pitchFamily="2" charset="0"/>
              </a:rPr>
              <a:t>She went to Lake Tahoe.</a:t>
            </a:r>
          </a:p>
        </p:txBody>
      </p:sp>
      <p:cxnSp>
        <p:nvCxnSpPr>
          <p:cNvPr id="55" name="直线箭头连接符 54">
            <a:extLst>
              <a:ext uri="{FF2B5EF4-FFF2-40B4-BE49-F238E27FC236}">
                <a16:creationId xmlns:a16="http://schemas.microsoft.com/office/drawing/2014/main" id="{E42938EA-35BD-9C24-00D7-FC8C4E4B1805}"/>
              </a:ext>
            </a:extLst>
          </p:cNvPr>
          <p:cNvCxnSpPr/>
          <p:nvPr/>
        </p:nvCxnSpPr>
        <p:spPr>
          <a:xfrm>
            <a:off x="8837479" y="2540188"/>
            <a:ext cx="0" cy="3848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F3A48AB7-4FA6-BB62-2599-969B78E6430A}"/>
              </a:ext>
            </a:extLst>
          </p:cNvPr>
          <p:cNvCxnSpPr/>
          <p:nvPr/>
        </p:nvCxnSpPr>
        <p:spPr>
          <a:xfrm>
            <a:off x="9125511" y="2540187"/>
            <a:ext cx="0" cy="3848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716CE7C0-D5A4-E1C1-E5D4-3F8958A9B2A9}"/>
              </a:ext>
            </a:extLst>
          </p:cNvPr>
          <p:cNvCxnSpPr/>
          <p:nvPr/>
        </p:nvCxnSpPr>
        <p:spPr>
          <a:xfrm>
            <a:off x="10709687" y="2540187"/>
            <a:ext cx="0" cy="3848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3CDB1498-813C-B5B7-A84F-F28897CEBF4B}"/>
              </a:ext>
            </a:extLst>
          </p:cNvPr>
          <p:cNvSpPr txBox="1"/>
          <p:nvPr/>
        </p:nvSpPr>
        <p:spPr>
          <a:xfrm>
            <a:off x="9299315" y="2493561"/>
            <a:ext cx="516488" cy="369332"/>
          </a:xfrm>
          <a:prstGeom prst="rect">
            <a:avLst/>
          </a:prstGeom>
          <a:noFill/>
        </p:spPr>
        <p:txBody>
          <a:bodyPr wrap="none" rtlCol="0">
            <a:spAutoFit/>
          </a:bodyPr>
          <a:lstStyle/>
          <a:p>
            <a:r>
              <a:rPr kumimoji="1" lang="en-US" altLang="zh-CN" dirty="0"/>
              <a:t>……</a:t>
            </a:r>
            <a:endParaRPr kumimoji="1" lang="zh-CN" altLang="en-US" dirty="0"/>
          </a:p>
        </p:txBody>
      </p:sp>
      <p:sp>
        <p:nvSpPr>
          <p:cNvPr id="60" name="文本框 59">
            <a:extLst>
              <a:ext uri="{FF2B5EF4-FFF2-40B4-BE49-F238E27FC236}">
                <a16:creationId xmlns:a16="http://schemas.microsoft.com/office/drawing/2014/main" id="{CB1C2C47-1347-77B8-E006-725007BE3249}"/>
              </a:ext>
            </a:extLst>
          </p:cNvPr>
          <p:cNvSpPr txBox="1"/>
          <p:nvPr/>
        </p:nvSpPr>
        <p:spPr>
          <a:xfrm>
            <a:off x="4629782" y="1571387"/>
            <a:ext cx="442750" cy="369332"/>
          </a:xfrm>
          <a:prstGeom prst="rect">
            <a:avLst/>
          </a:prstGeom>
          <a:noFill/>
        </p:spPr>
        <p:txBody>
          <a:bodyPr wrap="none" rtlCol="0">
            <a:spAutoFit/>
          </a:bodyPr>
          <a:lstStyle/>
          <a:p>
            <a:r>
              <a:rPr kumimoji="1" lang="en-US" altLang="zh-CN" dirty="0">
                <a:solidFill>
                  <a:schemeClr val="tx1">
                    <a:lumMod val="50000"/>
                    <a:lumOff val="50000"/>
                  </a:schemeClr>
                </a:solidFill>
              </a:rPr>
              <a:t>[1]</a:t>
            </a:r>
            <a:endParaRPr kumimoji="1" lang="zh-CN" altLang="en-US" dirty="0">
              <a:solidFill>
                <a:schemeClr val="tx1">
                  <a:lumMod val="50000"/>
                  <a:lumOff val="50000"/>
                </a:schemeClr>
              </a:solidFill>
            </a:endParaRPr>
          </a:p>
        </p:txBody>
      </p:sp>
      <p:sp>
        <p:nvSpPr>
          <p:cNvPr id="61" name="文本框 60">
            <a:extLst>
              <a:ext uri="{FF2B5EF4-FFF2-40B4-BE49-F238E27FC236}">
                <a16:creationId xmlns:a16="http://schemas.microsoft.com/office/drawing/2014/main" id="{06C840B8-4F17-9984-D0BA-6FF5DDA97695}"/>
              </a:ext>
            </a:extLst>
          </p:cNvPr>
          <p:cNvSpPr txBox="1"/>
          <p:nvPr/>
        </p:nvSpPr>
        <p:spPr>
          <a:xfrm>
            <a:off x="4772862" y="2972239"/>
            <a:ext cx="700833" cy="369332"/>
          </a:xfrm>
          <a:prstGeom prst="rect">
            <a:avLst/>
          </a:prstGeom>
          <a:noFill/>
        </p:spPr>
        <p:txBody>
          <a:bodyPr wrap="none" rtlCol="0">
            <a:spAutoFit/>
          </a:bodyPr>
          <a:lstStyle/>
          <a:p>
            <a:r>
              <a:rPr lang="en-US" altLang="zh-CN" dirty="0">
                <a:solidFill>
                  <a:schemeClr val="tx1">
                    <a:lumMod val="50000"/>
                    <a:lumOff val="50000"/>
                  </a:schemeClr>
                </a:solidFill>
              </a:rPr>
              <a:t>[2][3]</a:t>
            </a:r>
            <a:endParaRPr lang="zh-CN" altLang="en-US" dirty="0">
              <a:solidFill>
                <a:schemeClr val="tx1">
                  <a:lumMod val="50000"/>
                  <a:lumOff val="50000"/>
                </a:schemeClr>
              </a:solidFill>
            </a:endParaRPr>
          </a:p>
        </p:txBody>
      </p:sp>
      <p:sp>
        <p:nvSpPr>
          <p:cNvPr id="62" name="文本框 61">
            <a:extLst>
              <a:ext uri="{FF2B5EF4-FFF2-40B4-BE49-F238E27FC236}">
                <a16:creationId xmlns:a16="http://schemas.microsoft.com/office/drawing/2014/main" id="{618AB4BD-8B8B-D507-95E8-E018B06DAC39}"/>
              </a:ext>
            </a:extLst>
          </p:cNvPr>
          <p:cNvSpPr txBox="1"/>
          <p:nvPr/>
        </p:nvSpPr>
        <p:spPr>
          <a:xfrm>
            <a:off x="4860768" y="4504474"/>
            <a:ext cx="442750" cy="369332"/>
          </a:xfrm>
          <a:prstGeom prst="rect">
            <a:avLst/>
          </a:prstGeom>
          <a:noFill/>
        </p:spPr>
        <p:txBody>
          <a:bodyPr wrap="none" rtlCol="0">
            <a:spAutoFit/>
          </a:bodyPr>
          <a:lstStyle/>
          <a:p>
            <a:r>
              <a:rPr lang="en-US" altLang="zh-CN" dirty="0">
                <a:solidFill>
                  <a:schemeClr val="tx1">
                    <a:lumMod val="50000"/>
                    <a:lumOff val="50000"/>
                  </a:schemeClr>
                </a:solidFill>
              </a:rPr>
              <a:t>[4]</a:t>
            </a:r>
            <a:endParaRPr lang="zh-CN" altLang="en-US" dirty="0">
              <a:solidFill>
                <a:schemeClr val="tx1">
                  <a:lumMod val="50000"/>
                  <a:lumOff val="50000"/>
                </a:schemeClr>
              </a:solidFill>
            </a:endParaRPr>
          </a:p>
        </p:txBody>
      </p:sp>
      <p:sp>
        <p:nvSpPr>
          <p:cNvPr id="63" name="文本框 62">
            <a:extLst>
              <a:ext uri="{FF2B5EF4-FFF2-40B4-BE49-F238E27FC236}">
                <a16:creationId xmlns:a16="http://schemas.microsoft.com/office/drawing/2014/main" id="{15D54B0B-DC37-0DB3-4078-AE36B4D160F9}"/>
              </a:ext>
            </a:extLst>
          </p:cNvPr>
          <p:cNvSpPr txBox="1"/>
          <p:nvPr/>
        </p:nvSpPr>
        <p:spPr>
          <a:xfrm>
            <a:off x="10483137" y="1545588"/>
            <a:ext cx="753732" cy="369332"/>
          </a:xfrm>
          <a:prstGeom prst="rect">
            <a:avLst/>
          </a:prstGeom>
          <a:noFill/>
        </p:spPr>
        <p:txBody>
          <a:bodyPr wrap="none" rtlCol="0">
            <a:spAutoFit/>
          </a:bodyPr>
          <a:lstStyle/>
          <a:p>
            <a:r>
              <a:rPr lang="en-US" altLang="zh-CN" dirty="0">
                <a:solidFill>
                  <a:schemeClr val="tx1">
                    <a:lumMod val="50000"/>
                    <a:lumOff val="50000"/>
                  </a:schemeClr>
                </a:solidFill>
              </a:rPr>
              <a:t>[5] [6]</a:t>
            </a:r>
            <a:endParaRPr lang="zh-CN" altLang="en-US" dirty="0">
              <a:solidFill>
                <a:schemeClr val="tx1">
                  <a:lumMod val="50000"/>
                  <a:lumOff val="50000"/>
                </a:schemeClr>
              </a:solidFill>
            </a:endParaRPr>
          </a:p>
        </p:txBody>
      </p:sp>
      <p:sp>
        <p:nvSpPr>
          <p:cNvPr id="1025" name="矩形 1024">
            <a:extLst>
              <a:ext uri="{FF2B5EF4-FFF2-40B4-BE49-F238E27FC236}">
                <a16:creationId xmlns:a16="http://schemas.microsoft.com/office/drawing/2014/main" id="{1661CBB0-344E-9C1C-653A-CCCF34B73718}"/>
              </a:ext>
            </a:extLst>
          </p:cNvPr>
          <p:cNvSpPr/>
          <p:nvPr/>
        </p:nvSpPr>
        <p:spPr>
          <a:xfrm>
            <a:off x="1673676" y="4884260"/>
            <a:ext cx="3562913" cy="819653"/>
          </a:xfrm>
          <a:prstGeom prst="rect">
            <a:avLst/>
          </a:prstGeom>
          <a:solidFill>
            <a:schemeClr val="tx2">
              <a:lumMod val="60000"/>
              <a:lumOff val="40000"/>
              <a:alpha val="1101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7" name="矩形 1026">
            <a:extLst>
              <a:ext uri="{FF2B5EF4-FFF2-40B4-BE49-F238E27FC236}">
                <a16:creationId xmlns:a16="http://schemas.microsoft.com/office/drawing/2014/main" id="{926E52F4-EBFE-E217-30CD-EB9C543AAACE}"/>
              </a:ext>
            </a:extLst>
          </p:cNvPr>
          <p:cNvSpPr/>
          <p:nvPr/>
        </p:nvSpPr>
        <p:spPr>
          <a:xfrm>
            <a:off x="8572731" y="2103239"/>
            <a:ext cx="2515528" cy="1172869"/>
          </a:xfrm>
          <a:prstGeom prst="rect">
            <a:avLst/>
          </a:prstGeom>
          <a:solidFill>
            <a:schemeClr val="tx2">
              <a:lumMod val="60000"/>
              <a:lumOff val="40000"/>
              <a:alpha val="1101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292D26BA-BC60-2797-D559-98BB150F22B6}"/>
              </a:ext>
            </a:extLst>
          </p:cNvPr>
          <p:cNvSpPr txBox="1"/>
          <p:nvPr/>
        </p:nvSpPr>
        <p:spPr>
          <a:xfrm>
            <a:off x="8061729" y="3615407"/>
            <a:ext cx="2930289" cy="461665"/>
          </a:xfrm>
          <a:prstGeom prst="rect">
            <a:avLst/>
          </a:prstGeom>
          <a:noFill/>
        </p:spPr>
        <p:txBody>
          <a:bodyPr wrap="none" rtlCol="0">
            <a:spAutoFit/>
          </a:bodyPr>
          <a:lstStyle/>
          <a:p>
            <a:r>
              <a:rPr lang="en-US" altLang="zh-CN" sz="2400" b="1" dirty="0"/>
              <a:t>Grammar </a:t>
            </a:r>
            <a:r>
              <a:rPr lang="en-US" altLang="zh-CN" sz="2400" b="1" dirty="0">
                <a:solidFill>
                  <a:srgbClr val="004EA2"/>
                </a:solidFill>
              </a:rPr>
              <a:t>Mapping </a:t>
            </a:r>
            <a:r>
              <a:rPr lang="en-US" altLang="zh-CN" dirty="0">
                <a:solidFill>
                  <a:schemeClr val="tx1">
                    <a:lumMod val="50000"/>
                    <a:lumOff val="50000"/>
                  </a:schemeClr>
                </a:solidFill>
              </a:rPr>
              <a:t>[7]</a:t>
            </a:r>
            <a:endParaRPr lang="zh-CN" altLang="en-US" dirty="0">
              <a:solidFill>
                <a:schemeClr val="tx1">
                  <a:lumMod val="50000"/>
                  <a:lumOff val="50000"/>
                </a:schemeClr>
              </a:solidFill>
            </a:endParaRPr>
          </a:p>
        </p:txBody>
      </p:sp>
      <p:pic>
        <p:nvPicPr>
          <p:cNvPr id="17" name="图片 16">
            <a:extLst>
              <a:ext uri="{FF2B5EF4-FFF2-40B4-BE49-F238E27FC236}">
                <a16:creationId xmlns:a16="http://schemas.microsoft.com/office/drawing/2014/main" id="{35CBD990-009C-7A7C-D280-2458E63936EB}"/>
              </a:ext>
            </a:extLst>
          </p:cNvPr>
          <p:cNvPicPr>
            <a:picLocks noChangeAspect="1"/>
          </p:cNvPicPr>
          <p:nvPr/>
        </p:nvPicPr>
        <p:blipFill rotWithShape="1">
          <a:blip r:embed="rId5"/>
          <a:srcRect t="14455"/>
          <a:stretch/>
        </p:blipFill>
        <p:spPr>
          <a:xfrm>
            <a:off x="8760296" y="4030161"/>
            <a:ext cx="3218847" cy="2820383"/>
          </a:xfrm>
          <a:prstGeom prst="rect">
            <a:avLst/>
          </a:prstGeom>
        </p:spPr>
      </p:pic>
      <p:sp>
        <p:nvSpPr>
          <p:cNvPr id="18" name="文本框 17">
            <a:extLst>
              <a:ext uri="{FF2B5EF4-FFF2-40B4-BE49-F238E27FC236}">
                <a16:creationId xmlns:a16="http://schemas.microsoft.com/office/drawing/2014/main" id="{F81188C5-11E1-4071-E32C-25121F41BA91}"/>
              </a:ext>
            </a:extLst>
          </p:cNvPr>
          <p:cNvSpPr txBox="1"/>
          <p:nvPr/>
        </p:nvSpPr>
        <p:spPr>
          <a:xfrm>
            <a:off x="6711184" y="4809926"/>
            <a:ext cx="2298706" cy="923330"/>
          </a:xfrm>
          <a:prstGeom prst="rect">
            <a:avLst/>
          </a:prstGeom>
          <a:noFill/>
        </p:spPr>
        <p:txBody>
          <a:bodyPr wrap="none" rtlCol="0">
            <a:spAutoFit/>
          </a:bodyPr>
          <a:lstStyle/>
          <a:p>
            <a:r>
              <a:rPr kumimoji="1" lang="en-US" altLang="zh-CN" dirty="0"/>
              <a:t>Reorder </a:t>
            </a:r>
          </a:p>
          <a:p>
            <a:r>
              <a:rPr lang="en-US" altLang="zh-CN" dirty="0">
                <a:latin typeface="Bangla MN" pitchFamily="2" charset="0"/>
                <a:cs typeface="Bangla MN" pitchFamily="2" charset="0"/>
              </a:rPr>
              <a:t>English</a:t>
            </a:r>
            <a:r>
              <a:rPr kumimoji="1" lang="en-US" altLang="zh-CN" dirty="0"/>
              <a:t> (SVO) to</a:t>
            </a:r>
          </a:p>
          <a:p>
            <a:r>
              <a:rPr lang="en-US" altLang="zh-CN" dirty="0">
                <a:latin typeface="Bangla MN" pitchFamily="2" charset="0"/>
                <a:cs typeface="Bangla MN" pitchFamily="2" charset="0"/>
              </a:rPr>
              <a:t>Japanese</a:t>
            </a:r>
            <a:r>
              <a:rPr lang="en-US" altLang="zh-CN" dirty="0"/>
              <a:t>-like (SOV)</a:t>
            </a:r>
            <a:endParaRPr kumimoji="1" lang="en-US" altLang="zh-CN" dirty="0"/>
          </a:p>
        </p:txBody>
      </p:sp>
    </p:spTree>
    <p:extLst>
      <p:ext uri="{BB962C8B-B14F-4D97-AF65-F5344CB8AC3E}">
        <p14:creationId xmlns:p14="http://schemas.microsoft.com/office/powerpoint/2010/main" val="2881249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lang="en-US" altLang="zh-CN" dirty="0"/>
              <a:t>String to Syntactic Tree: Results</a:t>
            </a:r>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2012000" cy="1498622"/>
          </a:xfrm>
          <a:ln>
            <a:noFill/>
          </a:ln>
        </p:spPr>
        <p:txBody>
          <a:bodyPr>
            <a:normAutofit/>
          </a:bodyPr>
          <a:lstStyle/>
          <a:p>
            <a:r>
              <a:rPr lang="en-US" altLang="zh-CN" dirty="0"/>
              <a:t>Helpful in low-resource scenarios</a:t>
            </a:r>
          </a:p>
          <a:p>
            <a:r>
              <a:rPr lang="en-US" altLang="zh-CN" dirty="0"/>
              <a:t>No large improvement in high-resource scenarios</a:t>
            </a: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30</a:t>
            </a:fld>
            <a:endParaRPr lang="ja-JP" altLang="en-US" dirty="0"/>
          </a:p>
        </p:txBody>
      </p:sp>
      <p:pic>
        <p:nvPicPr>
          <p:cNvPr id="6" name="图片 5">
            <a:extLst>
              <a:ext uri="{FF2B5EF4-FFF2-40B4-BE49-F238E27FC236}">
                <a16:creationId xmlns:a16="http://schemas.microsoft.com/office/drawing/2014/main" id="{551D697D-73E4-075B-E1EB-9A177555410F}"/>
              </a:ext>
            </a:extLst>
          </p:cNvPr>
          <p:cNvPicPr>
            <a:picLocks noChangeAspect="1"/>
          </p:cNvPicPr>
          <p:nvPr/>
        </p:nvPicPr>
        <p:blipFill>
          <a:blip r:embed="rId3"/>
          <a:stretch>
            <a:fillRect/>
          </a:stretch>
        </p:blipFill>
        <p:spPr>
          <a:xfrm>
            <a:off x="2252718" y="5034941"/>
            <a:ext cx="6057900" cy="1143000"/>
          </a:xfrm>
          <a:prstGeom prst="rect">
            <a:avLst/>
          </a:prstGeom>
        </p:spPr>
      </p:pic>
      <p:sp>
        <p:nvSpPr>
          <p:cNvPr id="7" name="文本框 6">
            <a:extLst>
              <a:ext uri="{FF2B5EF4-FFF2-40B4-BE49-F238E27FC236}">
                <a16:creationId xmlns:a16="http://schemas.microsoft.com/office/drawing/2014/main" id="{7E0221B5-4B97-F102-22FE-065C4F3736AF}"/>
              </a:ext>
            </a:extLst>
          </p:cNvPr>
          <p:cNvSpPr txBox="1"/>
          <p:nvPr/>
        </p:nvSpPr>
        <p:spPr>
          <a:xfrm>
            <a:off x="2165487" y="4209706"/>
            <a:ext cx="3209533" cy="830997"/>
          </a:xfrm>
          <a:prstGeom prst="rect">
            <a:avLst/>
          </a:prstGeom>
          <a:noFill/>
        </p:spPr>
        <p:txBody>
          <a:bodyPr wrap="none" rtlCol="0">
            <a:spAutoFit/>
          </a:bodyPr>
          <a:lstStyle/>
          <a:p>
            <a:r>
              <a:rPr kumimoji="1" lang="en-US" altLang="zh-CN" sz="2400" b="1" dirty="0">
                <a:solidFill>
                  <a:srgbClr val="C00000"/>
                </a:solidFill>
              </a:rPr>
              <a:t>4.5M</a:t>
            </a:r>
            <a:r>
              <a:rPr kumimoji="1" lang="en-US" altLang="zh-CN" sz="2400" b="1" dirty="0"/>
              <a:t> </a:t>
            </a:r>
            <a:r>
              <a:rPr lang="en-US" altLang="zh-CN" sz="2400" dirty="0"/>
              <a:t>parallel sentences</a:t>
            </a:r>
          </a:p>
          <a:p>
            <a:r>
              <a:rPr kumimoji="1" lang="en-US" altLang="zh-CN" sz="2400" b="1" dirty="0"/>
              <a:t>German</a:t>
            </a:r>
            <a:r>
              <a:rPr kumimoji="1" lang="en-US" altLang="zh-CN" sz="2000" b="1" dirty="0"/>
              <a:t>➡️</a:t>
            </a:r>
            <a:r>
              <a:rPr kumimoji="1" lang="en-US" altLang="zh-CN" sz="2400" b="1" dirty="0"/>
              <a:t>English</a:t>
            </a:r>
            <a:endParaRPr kumimoji="1" lang="zh-CN" altLang="en-US" sz="2400" b="1" dirty="0"/>
          </a:p>
        </p:txBody>
      </p:sp>
      <p:sp>
        <p:nvSpPr>
          <p:cNvPr id="9" name="文本框 8">
            <a:extLst>
              <a:ext uri="{FF2B5EF4-FFF2-40B4-BE49-F238E27FC236}">
                <a16:creationId xmlns:a16="http://schemas.microsoft.com/office/drawing/2014/main" id="{A3B95A38-218A-F065-6054-F7B8C18865E3}"/>
              </a:ext>
            </a:extLst>
          </p:cNvPr>
          <p:cNvSpPr txBox="1"/>
          <p:nvPr/>
        </p:nvSpPr>
        <p:spPr>
          <a:xfrm>
            <a:off x="2192391" y="1967396"/>
            <a:ext cx="5928226" cy="830997"/>
          </a:xfrm>
          <a:prstGeom prst="rect">
            <a:avLst/>
          </a:prstGeom>
          <a:noFill/>
        </p:spPr>
        <p:txBody>
          <a:bodyPr wrap="none" rtlCol="0">
            <a:spAutoFit/>
          </a:bodyPr>
          <a:lstStyle/>
          <a:p>
            <a:r>
              <a:rPr lang="en-US" altLang="zh-CN" sz="2400" b="1" dirty="0">
                <a:solidFill>
                  <a:srgbClr val="C00000"/>
                </a:solidFill>
              </a:rPr>
              <a:t>166k</a:t>
            </a:r>
            <a:r>
              <a:rPr kumimoji="1" lang="en-US" altLang="zh-CN" sz="2400" b="1" dirty="0"/>
              <a:t> </a:t>
            </a:r>
            <a:r>
              <a:rPr lang="en-US" altLang="zh-CN" sz="2400" dirty="0"/>
              <a:t>parallel sentences </a:t>
            </a:r>
            <a:r>
              <a:rPr lang="en-US" altLang="zh-CN" sz="2400" dirty="0">
                <a:highlight>
                  <a:srgbClr val="FFFF00"/>
                </a:highlight>
              </a:rPr>
              <a:t>low-resource</a:t>
            </a:r>
            <a:r>
              <a:rPr lang="en-US" altLang="zh-CN" sz="2400" dirty="0"/>
              <a:t> scenario</a:t>
            </a:r>
          </a:p>
          <a:p>
            <a:r>
              <a:rPr kumimoji="1" lang="en-US" altLang="zh-CN" sz="2400" b="1" dirty="0"/>
              <a:t>German</a:t>
            </a:r>
            <a:r>
              <a:rPr kumimoji="1" lang="en-US" altLang="zh-CN" sz="2000" b="1" dirty="0"/>
              <a:t>➡️</a:t>
            </a:r>
            <a:r>
              <a:rPr kumimoji="1" lang="en-US" altLang="zh-CN" sz="2400" b="1" dirty="0"/>
              <a:t>English</a:t>
            </a:r>
            <a:endParaRPr kumimoji="1" lang="zh-CN" altLang="en-US" sz="2400" b="1" dirty="0"/>
          </a:p>
        </p:txBody>
      </p:sp>
      <p:pic>
        <p:nvPicPr>
          <p:cNvPr id="10" name="图片 9">
            <a:extLst>
              <a:ext uri="{FF2B5EF4-FFF2-40B4-BE49-F238E27FC236}">
                <a16:creationId xmlns:a16="http://schemas.microsoft.com/office/drawing/2014/main" id="{25A1A693-E025-6EE4-6E48-6342266B523B}"/>
              </a:ext>
            </a:extLst>
          </p:cNvPr>
          <p:cNvPicPr>
            <a:picLocks noChangeAspect="1"/>
          </p:cNvPicPr>
          <p:nvPr/>
        </p:nvPicPr>
        <p:blipFill>
          <a:blip r:embed="rId4"/>
          <a:stretch>
            <a:fillRect/>
          </a:stretch>
        </p:blipFill>
        <p:spPr>
          <a:xfrm>
            <a:off x="2230982" y="2798550"/>
            <a:ext cx="6241282" cy="1150079"/>
          </a:xfrm>
          <a:prstGeom prst="rect">
            <a:avLst/>
          </a:prstGeom>
        </p:spPr>
      </p:pic>
      <p:sp>
        <p:nvSpPr>
          <p:cNvPr id="11" name="文本框 10">
            <a:extLst>
              <a:ext uri="{FF2B5EF4-FFF2-40B4-BE49-F238E27FC236}">
                <a16:creationId xmlns:a16="http://schemas.microsoft.com/office/drawing/2014/main" id="{3C18F0A2-FFDD-6CA7-C036-182BF25EF168}"/>
              </a:ext>
            </a:extLst>
          </p:cNvPr>
          <p:cNvSpPr txBox="1"/>
          <p:nvPr/>
        </p:nvSpPr>
        <p:spPr>
          <a:xfrm>
            <a:off x="5050098" y="3384282"/>
            <a:ext cx="603050" cy="646331"/>
          </a:xfrm>
          <a:prstGeom prst="rect">
            <a:avLst/>
          </a:prstGeom>
          <a:noFill/>
        </p:spPr>
        <p:txBody>
          <a:bodyPr wrap="none" rtlCol="0">
            <a:spAutoFit/>
          </a:bodyPr>
          <a:lstStyle/>
          <a:p>
            <a:r>
              <a:rPr kumimoji="1" lang="zh-CN" altLang="en-US" sz="3600" dirty="0">
                <a:solidFill>
                  <a:srgbClr val="C00000"/>
                </a:solidFill>
              </a:rPr>
              <a:t>↑</a:t>
            </a:r>
          </a:p>
        </p:txBody>
      </p:sp>
      <p:sp>
        <p:nvSpPr>
          <p:cNvPr id="12" name="文本框 11">
            <a:extLst>
              <a:ext uri="{FF2B5EF4-FFF2-40B4-BE49-F238E27FC236}">
                <a16:creationId xmlns:a16="http://schemas.microsoft.com/office/drawing/2014/main" id="{6BFA05AF-6F0B-2EE1-3AC6-2735C09AA1DA}"/>
              </a:ext>
            </a:extLst>
          </p:cNvPr>
          <p:cNvSpPr txBox="1"/>
          <p:nvPr/>
        </p:nvSpPr>
        <p:spPr>
          <a:xfrm>
            <a:off x="7286231" y="3382714"/>
            <a:ext cx="1021433" cy="646331"/>
          </a:xfrm>
          <a:prstGeom prst="rect">
            <a:avLst/>
          </a:prstGeom>
          <a:noFill/>
        </p:spPr>
        <p:txBody>
          <a:bodyPr wrap="none" rtlCol="0">
            <a:spAutoFit/>
          </a:bodyPr>
          <a:lstStyle/>
          <a:p>
            <a:r>
              <a:rPr kumimoji="1" lang="zh-CN" altLang="en-US" sz="3600" dirty="0">
                <a:solidFill>
                  <a:srgbClr val="C00000"/>
                </a:solidFill>
              </a:rPr>
              <a:t>↑↑</a:t>
            </a:r>
          </a:p>
        </p:txBody>
      </p:sp>
      <p:sp>
        <p:nvSpPr>
          <p:cNvPr id="14" name="文本框 13">
            <a:extLst>
              <a:ext uri="{FF2B5EF4-FFF2-40B4-BE49-F238E27FC236}">
                <a16:creationId xmlns:a16="http://schemas.microsoft.com/office/drawing/2014/main" id="{3542A992-F520-030F-8E75-6A6B434FC22A}"/>
              </a:ext>
            </a:extLst>
          </p:cNvPr>
          <p:cNvSpPr txBox="1"/>
          <p:nvPr/>
        </p:nvSpPr>
        <p:spPr>
          <a:xfrm>
            <a:off x="7287433" y="5734997"/>
            <a:ext cx="603050" cy="646331"/>
          </a:xfrm>
          <a:prstGeom prst="rect">
            <a:avLst/>
          </a:prstGeom>
          <a:noFill/>
        </p:spPr>
        <p:txBody>
          <a:bodyPr wrap="none" rtlCol="0">
            <a:spAutoFit/>
          </a:bodyPr>
          <a:lstStyle/>
          <a:p>
            <a:r>
              <a:rPr kumimoji="1" lang="zh-CN" altLang="en-US" sz="3600" dirty="0">
                <a:solidFill>
                  <a:srgbClr val="C00000"/>
                </a:solidFill>
              </a:rPr>
              <a:t>↑</a:t>
            </a:r>
          </a:p>
        </p:txBody>
      </p:sp>
      <p:sp>
        <p:nvSpPr>
          <p:cNvPr id="15" name="文本框 14">
            <a:extLst>
              <a:ext uri="{FF2B5EF4-FFF2-40B4-BE49-F238E27FC236}">
                <a16:creationId xmlns:a16="http://schemas.microsoft.com/office/drawing/2014/main" id="{E46AE7E8-AA2E-BB3B-6F3A-70D63DBA004F}"/>
              </a:ext>
            </a:extLst>
          </p:cNvPr>
          <p:cNvSpPr txBox="1"/>
          <p:nvPr/>
        </p:nvSpPr>
        <p:spPr>
          <a:xfrm>
            <a:off x="5092597" y="5734997"/>
            <a:ext cx="646331" cy="646331"/>
          </a:xfrm>
          <a:prstGeom prst="rect">
            <a:avLst/>
          </a:prstGeom>
          <a:noFill/>
        </p:spPr>
        <p:txBody>
          <a:bodyPr wrap="none" rtlCol="0">
            <a:spAutoFit/>
          </a:bodyPr>
          <a:lstStyle/>
          <a:p>
            <a:r>
              <a:rPr kumimoji="1" lang="en-US" altLang="zh-CN" sz="3600" dirty="0">
                <a:solidFill>
                  <a:srgbClr val="C00000"/>
                </a:solidFill>
              </a:rPr>
              <a:t>〜</a:t>
            </a:r>
            <a:endParaRPr kumimoji="1" lang="zh-CN" altLang="en-US" sz="3600" dirty="0">
              <a:solidFill>
                <a:srgbClr val="C00000"/>
              </a:solidFill>
            </a:endParaRPr>
          </a:p>
        </p:txBody>
      </p:sp>
    </p:spTree>
    <p:extLst>
      <p:ext uri="{BB962C8B-B14F-4D97-AF65-F5344CB8AC3E}">
        <p14:creationId xmlns:p14="http://schemas.microsoft.com/office/powerpoint/2010/main" val="2793784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lang="en-US" altLang="zh-CN" dirty="0"/>
              <a:t>String to Any Tree: Overview</a:t>
            </a:r>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2012000" cy="562518"/>
          </a:xfrm>
          <a:ln>
            <a:noFill/>
          </a:ln>
        </p:spPr>
        <p:txBody>
          <a:bodyPr>
            <a:normAutofit/>
          </a:bodyPr>
          <a:lstStyle/>
          <a:p>
            <a:r>
              <a:rPr lang="en-US" altLang="zh-CN" dirty="0"/>
              <a:t>Incorporate </a:t>
            </a:r>
            <a:r>
              <a:rPr lang="en-US" altLang="zh-CN" dirty="0">
                <a:highlight>
                  <a:srgbClr val="FFFD78"/>
                </a:highlight>
              </a:rPr>
              <a:t>any tree structure</a:t>
            </a:r>
            <a:r>
              <a:rPr lang="en-US" altLang="zh-CN" dirty="0"/>
              <a:t> information </a:t>
            </a:r>
            <a:r>
              <a:rPr lang="en-US" altLang="zh-CN" sz="2000" dirty="0">
                <a:solidFill>
                  <a:schemeClr val="tx1">
                    <a:lumMod val="50000"/>
                    <a:lumOff val="50000"/>
                  </a:schemeClr>
                </a:solidFill>
              </a:rPr>
              <a:t>[2]</a:t>
            </a:r>
            <a:endParaRPr lang="en-US" altLang="zh-CN" dirty="0">
              <a:solidFill>
                <a:schemeClr val="tx1">
                  <a:lumMod val="50000"/>
                  <a:lumOff val="50000"/>
                </a:schemeClr>
              </a:solidFill>
            </a:endParaRP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31</a:t>
            </a:fld>
            <a:endParaRPr lang="ja-JP" altLang="en-US" dirty="0"/>
          </a:p>
        </p:txBody>
      </p:sp>
      <p:sp>
        <p:nvSpPr>
          <p:cNvPr id="16" name="文本框 15">
            <a:extLst>
              <a:ext uri="{FF2B5EF4-FFF2-40B4-BE49-F238E27FC236}">
                <a16:creationId xmlns:a16="http://schemas.microsoft.com/office/drawing/2014/main" id="{FD2D239F-0876-1CB8-E086-59B209B2C324}"/>
              </a:ext>
            </a:extLst>
          </p:cNvPr>
          <p:cNvSpPr txBox="1"/>
          <p:nvPr/>
        </p:nvSpPr>
        <p:spPr>
          <a:xfrm>
            <a:off x="0" y="6550223"/>
            <a:ext cx="4328429" cy="307777"/>
          </a:xfrm>
          <a:prstGeom prst="rect">
            <a:avLst/>
          </a:prstGeom>
          <a:noFill/>
        </p:spPr>
        <p:txBody>
          <a:bodyPr wrap="none" rtlCol="0">
            <a:spAutoFit/>
          </a:bodyPr>
          <a:lstStyle/>
          <a:p>
            <a:r>
              <a:rPr lang="en-US" altLang="zh-CN" sz="1400" dirty="0">
                <a:solidFill>
                  <a:schemeClr val="tx1">
                    <a:lumMod val="50000"/>
                    <a:lumOff val="50000"/>
                  </a:schemeClr>
                </a:solidFill>
              </a:rPr>
              <a:t>[2] A Tree-based Decoder for Neural Machine Translation</a:t>
            </a:r>
          </a:p>
        </p:txBody>
      </p:sp>
      <p:pic>
        <p:nvPicPr>
          <p:cNvPr id="5" name="图片 4">
            <a:extLst>
              <a:ext uri="{FF2B5EF4-FFF2-40B4-BE49-F238E27FC236}">
                <a16:creationId xmlns:a16="http://schemas.microsoft.com/office/drawing/2014/main" id="{AA281819-C989-6FD2-51E3-359A80DBE365}"/>
              </a:ext>
            </a:extLst>
          </p:cNvPr>
          <p:cNvPicPr>
            <a:picLocks noChangeAspect="1"/>
          </p:cNvPicPr>
          <p:nvPr/>
        </p:nvPicPr>
        <p:blipFill>
          <a:blip r:embed="rId3"/>
          <a:stretch>
            <a:fillRect/>
          </a:stretch>
        </p:blipFill>
        <p:spPr>
          <a:xfrm>
            <a:off x="5735960" y="1850320"/>
            <a:ext cx="6107906" cy="4568183"/>
          </a:xfrm>
          <a:prstGeom prst="rect">
            <a:avLst/>
          </a:prstGeom>
        </p:spPr>
      </p:pic>
      <p:pic>
        <p:nvPicPr>
          <p:cNvPr id="8" name="图片 7">
            <a:extLst>
              <a:ext uri="{FF2B5EF4-FFF2-40B4-BE49-F238E27FC236}">
                <a16:creationId xmlns:a16="http://schemas.microsoft.com/office/drawing/2014/main" id="{7BE0D5CE-6D90-DF4C-10B4-B998D5786CA2}"/>
              </a:ext>
            </a:extLst>
          </p:cNvPr>
          <p:cNvPicPr>
            <a:picLocks noChangeAspect="1"/>
          </p:cNvPicPr>
          <p:nvPr/>
        </p:nvPicPr>
        <p:blipFill>
          <a:blip r:embed="rId4"/>
          <a:stretch>
            <a:fillRect/>
          </a:stretch>
        </p:blipFill>
        <p:spPr>
          <a:xfrm>
            <a:off x="180000" y="2016796"/>
            <a:ext cx="5339936" cy="1878867"/>
          </a:xfrm>
          <a:prstGeom prst="rect">
            <a:avLst/>
          </a:prstGeom>
        </p:spPr>
      </p:pic>
      <p:sp>
        <p:nvSpPr>
          <p:cNvPr id="9" name="文本框 8">
            <a:extLst>
              <a:ext uri="{FF2B5EF4-FFF2-40B4-BE49-F238E27FC236}">
                <a16:creationId xmlns:a16="http://schemas.microsoft.com/office/drawing/2014/main" id="{5E2F85B3-6CC0-CE93-24B3-2B7361F11B88}"/>
              </a:ext>
            </a:extLst>
          </p:cNvPr>
          <p:cNvSpPr txBox="1"/>
          <p:nvPr/>
        </p:nvSpPr>
        <p:spPr>
          <a:xfrm>
            <a:off x="6096000" y="1530120"/>
            <a:ext cx="1787733" cy="369332"/>
          </a:xfrm>
          <a:prstGeom prst="rect">
            <a:avLst/>
          </a:prstGeom>
          <a:noFill/>
        </p:spPr>
        <p:txBody>
          <a:bodyPr wrap="none" rtlCol="0">
            <a:spAutoFit/>
          </a:bodyPr>
          <a:lstStyle/>
          <a:p>
            <a:r>
              <a:rPr kumimoji="1" lang="en-US" altLang="zh-CN" b="1" dirty="0"/>
              <a:t>Different parsers</a:t>
            </a:r>
            <a:endParaRPr kumimoji="1" lang="zh-CN" altLang="en-US" b="1" dirty="0"/>
          </a:p>
        </p:txBody>
      </p:sp>
      <p:sp>
        <p:nvSpPr>
          <p:cNvPr id="10" name="文本框 9">
            <a:extLst>
              <a:ext uri="{FF2B5EF4-FFF2-40B4-BE49-F238E27FC236}">
                <a16:creationId xmlns:a16="http://schemas.microsoft.com/office/drawing/2014/main" id="{F337E157-10F0-9DB2-F9A9-CC5F2B143941}"/>
              </a:ext>
            </a:extLst>
          </p:cNvPr>
          <p:cNvSpPr txBox="1"/>
          <p:nvPr/>
        </p:nvSpPr>
        <p:spPr>
          <a:xfrm>
            <a:off x="198332" y="1530120"/>
            <a:ext cx="2318263" cy="369332"/>
          </a:xfrm>
          <a:prstGeom prst="rect">
            <a:avLst/>
          </a:prstGeom>
          <a:noFill/>
        </p:spPr>
        <p:txBody>
          <a:bodyPr wrap="none" rtlCol="0">
            <a:spAutoFit/>
          </a:bodyPr>
          <a:lstStyle/>
          <a:p>
            <a:r>
              <a:rPr kumimoji="1" lang="en-US" altLang="zh-CN" b="1" dirty="0"/>
              <a:t>Example of one parser</a:t>
            </a:r>
            <a:endParaRPr kumimoji="1" lang="zh-CN" altLang="en-US" b="1" dirty="0"/>
          </a:p>
        </p:txBody>
      </p:sp>
      <p:sp>
        <p:nvSpPr>
          <p:cNvPr id="11" name="文本框 10">
            <a:extLst>
              <a:ext uri="{FF2B5EF4-FFF2-40B4-BE49-F238E27FC236}">
                <a16:creationId xmlns:a16="http://schemas.microsoft.com/office/drawing/2014/main" id="{76DFFEA6-CCCA-3672-3AFD-F1FB74BAC129}"/>
              </a:ext>
            </a:extLst>
          </p:cNvPr>
          <p:cNvSpPr txBox="1"/>
          <p:nvPr/>
        </p:nvSpPr>
        <p:spPr>
          <a:xfrm>
            <a:off x="6096000" y="6369371"/>
            <a:ext cx="2189446" cy="369332"/>
          </a:xfrm>
          <a:prstGeom prst="rect">
            <a:avLst/>
          </a:prstGeom>
          <a:noFill/>
        </p:spPr>
        <p:txBody>
          <a:bodyPr wrap="none" rtlCol="0">
            <a:spAutoFit/>
          </a:bodyPr>
          <a:lstStyle/>
          <a:p>
            <a:r>
              <a:rPr kumimoji="1" lang="en-US" altLang="zh-CN" b="1" dirty="0"/>
              <a:t>Balanced Binary Tree</a:t>
            </a:r>
            <a:endParaRPr kumimoji="1" lang="zh-CN" altLang="en-US" b="1" dirty="0"/>
          </a:p>
        </p:txBody>
      </p:sp>
      <p:sp>
        <p:nvSpPr>
          <p:cNvPr id="13" name="文本框 12">
            <a:extLst>
              <a:ext uri="{FF2B5EF4-FFF2-40B4-BE49-F238E27FC236}">
                <a16:creationId xmlns:a16="http://schemas.microsoft.com/office/drawing/2014/main" id="{0D570144-95A3-1F2E-0990-FEA73ED56D89}"/>
              </a:ext>
            </a:extLst>
          </p:cNvPr>
          <p:cNvSpPr txBox="1"/>
          <p:nvPr/>
        </p:nvSpPr>
        <p:spPr>
          <a:xfrm>
            <a:off x="7680176" y="1530120"/>
            <a:ext cx="6169572" cy="369332"/>
          </a:xfrm>
          <a:prstGeom prst="rect">
            <a:avLst/>
          </a:prstGeom>
          <a:noFill/>
        </p:spPr>
        <p:txBody>
          <a:bodyPr wrap="square">
            <a:spAutoFit/>
          </a:bodyPr>
          <a:lstStyle/>
          <a:p>
            <a:r>
              <a:rPr kumimoji="1" lang="en-US" altLang="zh-CN" b="1" dirty="0"/>
              <a:t>, or even not from parser</a:t>
            </a:r>
            <a:endParaRPr lang="zh-CN" altLang="en-US" dirty="0"/>
          </a:p>
        </p:txBody>
      </p:sp>
    </p:spTree>
    <p:extLst>
      <p:ext uri="{BB962C8B-B14F-4D97-AF65-F5344CB8AC3E}">
        <p14:creationId xmlns:p14="http://schemas.microsoft.com/office/powerpoint/2010/main" val="147546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A857A0FF-FCF4-7C7D-D68F-0A32AC089A87}"/>
              </a:ext>
            </a:extLst>
          </p:cNvPr>
          <p:cNvPicPr>
            <a:picLocks noChangeAspect="1"/>
          </p:cNvPicPr>
          <p:nvPr/>
        </p:nvPicPr>
        <p:blipFill>
          <a:blip r:embed="rId3"/>
          <a:stretch>
            <a:fillRect/>
          </a:stretch>
        </p:blipFill>
        <p:spPr>
          <a:xfrm rot="5400000">
            <a:off x="4194286" y="2661123"/>
            <a:ext cx="6251697" cy="2160240"/>
          </a:xfrm>
          <a:prstGeom prst="rect">
            <a:avLst/>
          </a:prstGeom>
        </p:spPr>
      </p:pic>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lang="en-US" altLang="zh-CN" dirty="0"/>
              <a:t>String to Any Tree: Method</a:t>
            </a:r>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2012000" cy="562518"/>
          </a:xfrm>
          <a:ln>
            <a:noFill/>
          </a:ln>
        </p:spPr>
        <p:txBody>
          <a:bodyPr>
            <a:normAutofit/>
          </a:bodyPr>
          <a:lstStyle/>
          <a:p>
            <a:r>
              <a:rPr lang="en-US" altLang="zh-CN" dirty="0"/>
              <a:t>Tree-structure-aware decoder </a:t>
            </a:r>
            <a:r>
              <a:rPr lang="en-US" altLang="zh-CN" sz="2000" dirty="0">
                <a:solidFill>
                  <a:schemeClr val="tx1">
                    <a:lumMod val="50000"/>
                    <a:lumOff val="50000"/>
                  </a:schemeClr>
                </a:solidFill>
              </a:rPr>
              <a:t>[2]</a:t>
            </a:r>
            <a:endParaRPr lang="en-US" altLang="zh-CN" dirty="0">
              <a:solidFill>
                <a:schemeClr val="tx1">
                  <a:lumMod val="50000"/>
                  <a:lumOff val="50000"/>
                </a:schemeClr>
              </a:solidFill>
            </a:endParaRP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32</a:t>
            </a:fld>
            <a:endParaRPr lang="ja-JP" altLang="en-US" dirty="0"/>
          </a:p>
        </p:txBody>
      </p:sp>
      <p:sp>
        <p:nvSpPr>
          <p:cNvPr id="16" name="文本框 15">
            <a:extLst>
              <a:ext uri="{FF2B5EF4-FFF2-40B4-BE49-F238E27FC236}">
                <a16:creationId xmlns:a16="http://schemas.microsoft.com/office/drawing/2014/main" id="{FD2D239F-0876-1CB8-E086-59B209B2C324}"/>
              </a:ext>
            </a:extLst>
          </p:cNvPr>
          <p:cNvSpPr txBox="1"/>
          <p:nvPr/>
        </p:nvSpPr>
        <p:spPr>
          <a:xfrm>
            <a:off x="0" y="6550223"/>
            <a:ext cx="4328429" cy="307777"/>
          </a:xfrm>
          <a:prstGeom prst="rect">
            <a:avLst/>
          </a:prstGeom>
          <a:noFill/>
        </p:spPr>
        <p:txBody>
          <a:bodyPr wrap="none" rtlCol="0">
            <a:spAutoFit/>
          </a:bodyPr>
          <a:lstStyle/>
          <a:p>
            <a:r>
              <a:rPr lang="en-US" altLang="zh-CN" sz="1400" dirty="0">
                <a:solidFill>
                  <a:schemeClr val="tx1">
                    <a:lumMod val="50000"/>
                    <a:lumOff val="50000"/>
                  </a:schemeClr>
                </a:solidFill>
              </a:rPr>
              <a:t>[2] A Tree-based Decoder for Neural Machine Translation</a:t>
            </a:r>
          </a:p>
        </p:txBody>
      </p:sp>
      <p:pic>
        <p:nvPicPr>
          <p:cNvPr id="6" name="图片 5">
            <a:extLst>
              <a:ext uri="{FF2B5EF4-FFF2-40B4-BE49-F238E27FC236}">
                <a16:creationId xmlns:a16="http://schemas.microsoft.com/office/drawing/2014/main" id="{F0147760-7C95-E8EA-73B9-FF32756A4479}"/>
              </a:ext>
            </a:extLst>
          </p:cNvPr>
          <p:cNvPicPr>
            <a:picLocks noChangeAspect="1"/>
          </p:cNvPicPr>
          <p:nvPr/>
        </p:nvPicPr>
        <p:blipFill>
          <a:blip r:embed="rId4"/>
          <a:stretch>
            <a:fillRect/>
          </a:stretch>
        </p:blipFill>
        <p:spPr>
          <a:xfrm>
            <a:off x="335360" y="1869703"/>
            <a:ext cx="3900959" cy="3118594"/>
          </a:xfrm>
          <a:prstGeom prst="rect">
            <a:avLst/>
          </a:prstGeom>
        </p:spPr>
      </p:pic>
      <p:sp>
        <p:nvSpPr>
          <p:cNvPr id="7" name="文本框 6">
            <a:extLst>
              <a:ext uri="{FF2B5EF4-FFF2-40B4-BE49-F238E27FC236}">
                <a16:creationId xmlns:a16="http://schemas.microsoft.com/office/drawing/2014/main" id="{18CD4781-33C3-1133-5733-39D41A1E2176}"/>
              </a:ext>
            </a:extLst>
          </p:cNvPr>
          <p:cNvSpPr txBox="1"/>
          <p:nvPr/>
        </p:nvSpPr>
        <p:spPr>
          <a:xfrm>
            <a:off x="623392" y="1714062"/>
            <a:ext cx="1253869" cy="523220"/>
          </a:xfrm>
          <a:prstGeom prst="rect">
            <a:avLst/>
          </a:prstGeom>
          <a:noFill/>
        </p:spPr>
        <p:txBody>
          <a:bodyPr wrap="none" rtlCol="0">
            <a:spAutoFit/>
          </a:bodyPr>
          <a:lstStyle/>
          <a:p>
            <a:r>
              <a:rPr lang="en-US" altLang="zh-CN" sz="2800" b="1" dirty="0"/>
              <a:t>Output</a:t>
            </a:r>
            <a:endParaRPr kumimoji="1" lang="zh-CN" altLang="en-US" sz="2800" b="1" dirty="0"/>
          </a:p>
        </p:txBody>
      </p:sp>
      <p:sp>
        <p:nvSpPr>
          <p:cNvPr id="15" name="矩形 14">
            <a:extLst>
              <a:ext uri="{FF2B5EF4-FFF2-40B4-BE49-F238E27FC236}">
                <a16:creationId xmlns:a16="http://schemas.microsoft.com/office/drawing/2014/main" id="{744D3831-B834-4C0B-8885-D57F2B629A7D}"/>
              </a:ext>
            </a:extLst>
          </p:cNvPr>
          <p:cNvSpPr/>
          <p:nvPr/>
        </p:nvSpPr>
        <p:spPr>
          <a:xfrm>
            <a:off x="8817364" y="905573"/>
            <a:ext cx="432048" cy="216024"/>
          </a:xfrm>
          <a:prstGeom prst="rect">
            <a:avLst/>
          </a:prstGeom>
          <a:solidFill>
            <a:srgbClr val="B6D7E4"/>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4E45756D-35CE-DD9C-2771-A0BEB484BE30}"/>
              </a:ext>
            </a:extLst>
          </p:cNvPr>
          <p:cNvSpPr txBox="1"/>
          <p:nvPr/>
        </p:nvSpPr>
        <p:spPr>
          <a:xfrm>
            <a:off x="9249412" y="836712"/>
            <a:ext cx="1475725" cy="369332"/>
          </a:xfrm>
          <a:prstGeom prst="rect">
            <a:avLst/>
          </a:prstGeom>
          <a:noFill/>
        </p:spPr>
        <p:txBody>
          <a:bodyPr wrap="none" rtlCol="0">
            <a:spAutoFit/>
          </a:bodyPr>
          <a:lstStyle/>
          <a:p>
            <a:r>
              <a:rPr kumimoji="1" lang="en-US" altLang="zh-CN" b="1" dirty="0"/>
              <a:t>Structure Cell</a:t>
            </a:r>
            <a:endParaRPr kumimoji="1" lang="zh-CN" altLang="en-US" b="1" dirty="0"/>
          </a:p>
        </p:txBody>
      </p:sp>
      <p:sp>
        <p:nvSpPr>
          <p:cNvPr id="18" name="矩形 17">
            <a:extLst>
              <a:ext uri="{FF2B5EF4-FFF2-40B4-BE49-F238E27FC236}">
                <a16:creationId xmlns:a16="http://schemas.microsoft.com/office/drawing/2014/main" id="{403F1B74-6B6A-666B-3735-65E459819F73}"/>
              </a:ext>
            </a:extLst>
          </p:cNvPr>
          <p:cNvSpPr/>
          <p:nvPr/>
        </p:nvSpPr>
        <p:spPr>
          <a:xfrm>
            <a:off x="8817364" y="1190458"/>
            <a:ext cx="432048" cy="216024"/>
          </a:xfrm>
          <a:prstGeom prst="rect">
            <a:avLst/>
          </a:prstGeom>
          <a:solidFill>
            <a:srgbClr val="E5E5E5"/>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4619A390-2FA1-A773-F303-3C32CC0EAB4B}"/>
              </a:ext>
            </a:extLst>
          </p:cNvPr>
          <p:cNvSpPr txBox="1"/>
          <p:nvPr/>
        </p:nvSpPr>
        <p:spPr>
          <a:xfrm>
            <a:off x="9249412" y="1121597"/>
            <a:ext cx="1113766" cy="369332"/>
          </a:xfrm>
          <a:prstGeom prst="rect">
            <a:avLst/>
          </a:prstGeom>
          <a:noFill/>
        </p:spPr>
        <p:txBody>
          <a:bodyPr wrap="none" rtlCol="0">
            <a:spAutoFit/>
          </a:bodyPr>
          <a:lstStyle/>
          <a:p>
            <a:r>
              <a:rPr kumimoji="1" lang="en-US" altLang="zh-CN" b="1" dirty="0"/>
              <a:t>Word Cell</a:t>
            </a:r>
            <a:endParaRPr kumimoji="1" lang="zh-CN" altLang="en-US" b="1" dirty="0"/>
          </a:p>
        </p:txBody>
      </p:sp>
      <p:sp>
        <p:nvSpPr>
          <p:cNvPr id="20" name="文本框 19">
            <a:extLst>
              <a:ext uri="{FF2B5EF4-FFF2-40B4-BE49-F238E27FC236}">
                <a16:creationId xmlns:a16="http://schemas.microsoft.com/office/drawing/2014/main" id="{05AB3B22-EBCD-D8DB-3B39-6E24D77BFBDF}"/>
              </a:ext>
            </a:extLst>
          </p:cNvPr>
          <p:cNvSpPr txBox="1"/>
          <p:nvPr/>
        </p:nvSpPr>
        <p:spPr>
          <a:xfrm>
            <a:off x="4841751" y="1714062"/>
            <a:ext cx="1575944" cy="954107"/>
          </a:xfrm>
          <a:prstGeom prst="rect">
            <a:avLst/>
          </a:prstGeom>
          <a:noFill/>
        </p:spPr>
        <p:txBody>
          <a:bodyPr wrap="none" rtlCol="0">
            <a:spAutoFit/>
          </a:bodyPr>
          <a:lstStyle/>
          <a:p>
            <a:r>
              <a:rPr lang="en-US" altLang="zh-CN" sz="2800" b="1" dirty="0"/>
              <a:t>Decoding</a:t>
            </a:r>
          </a:p>
          <a:p>
            <a:r>
              <a:rPr lang="en-US" altLang="zh-CN" sz="2800" b="1" dirty="0"/>
              <a:t>process</a:t>
            </a:r>
            <a:endParaRPr lang="zh-CN" altLang="en-US" sz="2800" b="1" dirty="0"/>
          </a:p>
        </p:txBody>
      </p:sp>
    </p:spTree>
    <p:extLst>
      <p:ext uri="{BB962C8B-B14F-4D97-AF65-F5344CB8AC3E}">
        <p14:creationId xmlns:p14="http://schemas.microsoft.com/office/powerpoint/2010/main" val="3080713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lang="en-US" altLang="zh-CN" dirty="0"/>
              <a:t>String to Any Tree: Results</a:t>
            </a:r>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2012000" cy="562518"/>
          </a:xfrm>
          <a:ln>
            <a:noFill/>
          </a:ln>
        </p:spPr>
        <p:txBody>
          <a:bodyPr>
            <a:normAutofit/>
          </a:bodyPr>
          <a:lstStyle/>
          <a:p>
            <a:r>
              <a:rPr lang="en-US" altLang="zh-CN" dirty="0"/>
              <a:t>Surprisingly, balanced tree also works well </a:t>
            </a:r>
            <a:r>
              <a:rPr lang="en-US" altLang="zh-CN" sz="2000" dirty="0">
                <a:solidFill>
                  <a:schemeClr val="tx1">
                    <a:lumMod val="50000"/>
                    <a:lumOff val="50000"/>
                  </a:schemeClr>
                </a:solidFill>
              </a:rPr>
              <a:t>[2]</a:t>
            </a:r>
            <a:endParaRPr lang="en-US" altLang="zh-CN" dirty="0">
              <a:solidFill>
                <a:schemeClr val="tx1">
                  <a:lumMod val="50000"/>
                  <a:lumOff val="50000"/>
                </a:schemeClr>
              </a:solidFill>
            </a:endParaRP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33</a:t>
            </a:fld>
            <a:endParaRPr lang="ja-JP" altLang="en-US" dirty="0"/>
          </a:p>
        </p:txBody>
      </p:sp>
      <p:sp>
        <p:nvSpPr>
          <p:cNvPr id="16" name="文本框 15">
            <a:extLst>
              <a:ext uri="{FF2B5EF4-FFF2-40B4-BE49-F238E27FC236}">
                <a16:creationId xmlns:a16="http://schemas.microsoft.com/office/drawing/2014/main" id="{FD2D239F-0876-1CB8-E086-59B209B2C324}"/>
              </a:ext>
            </a:extLst>
          </p:cNvPr>
          <p:cNvSpPr txBox="1"/>
          <p:nvPr/>
        </p:nvSpPr>
        <p:spPr>
          <a:xfrm>
            <a:off x="0" y="6550223"/>
            <a:ext cx="4328429" cy="307777"/>
          </a:xfrm>
          <a:prstGeom prst="rect">
            <a:avLst/>
          </a:prstGeom>
          <a:noFill/>
        </p:spPr>
        <p:txBody>
          <a:bodyPr wrap="none" rtlCol="0">
            <a:spAutoFit/>
          </a:bodyPr>
          <a:lstStyle/>
          <a:p>
            <a:r>
              <a:rPr lang="en-US" altLang="zh-CN" sz="1400" dirty="0">
                <a:solidFill>
                  <a:schemeClr val="tx1">
                    <a:lumMod val="50000"/>
                    <a:lumOff val="50000"/>
                  </a:schemeClr>
                </a:solidFill>
              </a:rPr>
              <a:t>[2] A Tree-based Decoder for Neural Machine Translation</a:t>
            </a:r>
          </a:p>
        </p:txBody>
      </p:sp>
      <p:pic>
        <p:nvPicPr>
          <p:cNvPr id="5" name="图片 4">
            <a:extLst>
              <a:ext uri="{FF2B5EF4-FFF2-40B4-BE49-F238E27FC236}">
                <a16:creationId xmlns:a16="http://schemas.microsoft.com/office/drawing/2014/main" id="{AB9AA18C-CF22-0136-AAD4-51A15BE924ED}"/>
              </a:ext>
            </a:extLst>
          </p:cNvPr>
          <p:cNvPicPr>
            <a:picLocks noChangeAspect="1"/>
          </p:cNvPicPr>
          <p:nvPr/>
        </p:nvPicPr>
        <p:blipFill>
          <a:blip r:embed="rId3"/>
          <a:stretch>
            <a:fillRect/>
          </a:stretch>
        </p:blipFill>
        <p:spPr>
          <a:xfrm>
            <a:off x="1991544" y="1322023"/>
            <a:ext cx="7772400" cy="4780419"/>
          </a:xfrm>
          <a:prstGeom prst="rect">
            <a:avLst/>
          </a:prstGeom>
        </p:spPr>
      </p:pic>
      <p:sp>
        <p:nvSpPr>
          <p:cNvPr id="8" name="文本框 7">
            <a:extLst>
              <a:ext uri="{FF2B5EF4-FFF2-40B4-BE49-F238E27FC236}">
                <a16:creationId xmlns:a16="http://schemas.microsoft.com/office/drawing/2014/main" id="{C7EC10B4-EF3F-1AC7-F367-D37C7A760A2A}"/>
              </a:ext>
            </a:extLst>
          </p:cNvPr>
          <p:cNvSpPr txBox="1"/>
          <p:nvPr/>
        </p:nvSpPr>
        <p:spPr>
          <a:xfrm>
            <a:off x="1316359" y="3862072"/>
            <a:ext cx="675185" cy="369332"/>
          </a:xfrm>
          <a:prstGeom prst="rect">
            <a:avLst/>
          </a:prstGeom>
          <a:noFill/>
        </p:spPr>
        <p:txBody>
          <a:bodyPr wrap="none" rtlCol="0">
            <a:spAutoFit/>
          </a:bodyPr>
          <a:lstStyle/>
          <a:p>
            <a:r>
              <a:rPr kumimoji="1" lang="en-US" altLang="zh-CN" b="1" dirty="0"/>
              <a:t>BLEU</a:t>
            </a:r>
            <a:endParaRPr kumimoji="1" lang="zh-CN" altLang="en-US" b="1" dirty="0"/>
          </a:p>
        </p:txBody>
      </p:sp>
      <p:sp>
        <p:nvSpPr>
          <p:cNvPr id="10" name="文本框 9">
            <a:extLst>
              <a:ext uri="{FF2B5EF4-FFF2-40B4-BE49-F238E27FC236}">
                <a16:creationId xmlns:a16="http://schemas.microsoft.com/office/drawing/2014/main" id="{E0980AA1-B213-AA32-DC4D-328BC3680BB0}"/>
              </a:ext>
            </a:extLst>
          </p:cNvPr>
          <p:cNvSpPr txBox="1"/>
          <p:nvPr/>
        </p:nvSpPr>
        <p:spPr>
          <a:xfrm>
            <a:off x="5447928" y="6012000"/>
            <a:ext cx="1715225" cy="369332"/>
          </a:xfrm>
          <a:prstGeom prst="rect">
            <a:avLst/>
          </a:prstGeom>
          <a:noFill/>
        </p:spPr>
        <p:txBody>
          <a:bodyPr wrap="square">
            <a:spAutoFit/>
          </a:bodyPr>
          <a:lstStyle/>
          <a:p>
            <a:r>
              <a:rPr lang="en-US" altLang="zh-CN" b="1" dirty="0">
                <a:effectLst/>
                <a:latin typeface="Helvetica" pitchFamily="2" charset="0"/>
              </a:rPr>
              <a:t>constituency </a:t>
            </a:r>
          </a:p>
        </p:txBody>
      </p:sp>
      <p:sp>
        <p:nvSpPr>
          <p:cNvPr id="11" name="文本框 10">
            <a:extLst>
              <a:ext uri="{FF2B5EF4-FFF2-40B4-BE49-F238E27FC236}">
                <a16:creationId xmlns:a16="http://schemas.microsoft.com/office/drawing/2014/main" id="{AFA00A64-CFAA-7F83-346D-33F2E16822D4}"/>
              </a:ext>
            </a:extLst>
          </p:cNvPr>
          <p:cNvSpPr txBox="1"/>
          <p:nvPr/>
        </p:nvSpPr>
        <p:spPr>
          <a:xfrm>
            <a:off x="6960096" y="6012000"/>
            <a:ext cx="1595309" cy="369332"/>
          </a:xfrm>
          <a:prstGeom prst="rect">
            <a:avLst/>
          </a:prstGeom>
          <a:noFill/>
        </p:spPr>
        <p:txBody>
          <a:bodyPr wrap="none" rtlCol="0">
            <a:spAutoFit/>
          </a:bodyPr>
          <a:lstStyle/>
          <a:p>
            <a:r>
              <a:rPr lang="en-US" altLang="zh-CN" b="1" dirty="0">
                <a:latin typeface="Helvetica" pitchFamily="2" charset="0"/>
              </a:rPr>
              <a:t>dependency</a:t>
            </a:r>
            <a:r>
              <a:rPr lang="en-US" altLang="zh-CN" dirty="0">
                <a:latin typeface="Helvetica" pitchFamily="2" charset="0"/>
              </a:rPr>
              <a:t> </a:t>
            </a:r>
          </a:p>
        </p:txBody>
      </p:sp>
      <p:sp>
        <p:nvSpPr>
          <p:cNvPr id="13" name="文本框 12">
            <a:extLst>
              <a:ext uri="{FF2B5EF4-FFF2-40B4-BE49-F238E27FC236}">
                <a16:creationId xmlns:a16="http://schemas.microsoft.com/office/drawing/2014/main" id="{3FEB0E97-40B4-D603-2426-620376B9644D}"/>
              </a:ext>
            </a:extLst>
          </p:cNvPr>
          <p:cNvSpPr txBox="1"/>
          <p:nvPr/>
        </p:nvSpPr>
        <p:spPr>
          <a:xfrm>
            <a:off x="8472264" y="6012000"/>
            <a:ext cx="2133918" cy="369332"/>
          </a:xfrm>
          <a:prstGeom prst="rect">
            <a:avLst/>
          </a:prstGeom>
          <a:noFill/>
        </p:spPr>
        <p:txBody>
          <a:bodyPr wrap="none" rtlCol="0">
            <a:spAutoFit/>
          </a:bodyPr>
          <a:lstStyle/>
          <a:p>
            <a:r>
              <a:rPr lang="en-US" altLang="zh-CN" b="1" dirty="0">
                <a:latin typeface="Helvetica" pitchFamily="2" charset="0"/>
              </a:rPr>
              <a:t>w/o linguistic info</a:t>
            </a:r>
          </a:p>
        </p:txBody>
      </p:sp>
    </p:spTree>
    <p:extLst>
      <p:ext uri="{BB962C8B-B14F-4D97-AF65-F5344CB8AC3E}">
        <p14:creationId xmlns:p14="http://schemas.microsoft.com/office/powerpoint/2010/main" val="699668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normAutofit/>
          </a:bodyPr>
          <a:lstStyle/>
          <a:p>
            <a:r>
              <a:rPr lang="en-US" altLang="zh-CN" dirty="0"/>
              <a:t>Syntax-guided Generation: Overview</a:t>
            </a:r>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2012000" cy="562518"/>
          </a:xfrm>
          <a:ln>
            <a:noFill/>
          </a:ln>
        </p:spPr>
        <p:txBody>
          <a:bodyPr>
            <a:normAutofit/>
          </a:bodyPr>
          <a:lstStyle/>
          <a:p>
            <a:r>
              <a:rPr lang="en-US" altLang="zh-CN" dirty="0"/>
              <a:t>Guide the </a:t>
            </a:r>
            <a:r>
              <a:rPr lang="en-US" altLang="zh-CN" dirty="0">
                <a:highlight>
                  <a:srgbClr val="FFFF00"/>
                </a:highlight>
              </a:rPr>
              <a:t>decoding</a:t>
            </a:r>
            <a:r>
              <a:rPr lang="en-US" altLang="zh-CN" dirty="0"/>
              <a:t> process using syntax information </a:t>
            </a:r>
            <a:r>
              <a:rPr lang="en-US" altLang="zh-CN" sz="2000" dirty="0">
                <a:solidFill>
                  <a:schemeClr val="tx1">
                    <a:lumMod val="50000"/>
                    <a:lumOff val="50000"/>
                  </a:schemeClr>
                </a:solidFill>
              </a:rPr>
              <a:t>[3]</a:t>
            </a:r>
            <a:endParaRPr lang="en-US" altLang="zh-CN" dirty="0">
              <a:solidFill>
                <a:schemeClr val="tx1">
                  <a:lumMod val="50000"/>
                  <a:lumOff val="50000"/>
                </a:schemeClr>
              </a:solidFill>
            </a:endParaRP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34</a:t>
            </a:fld>
            <a:endParaRPr lang="ja-JP" altLang="en-US" dirty="0"/>
          </a:p>
        </p:txBody>
      </p:sp>
      <p:sp>
        <p:nvSpPr>
          <p:cNvPr id="16" name="文本框 15">
            <a:extLst>
              <a:ext uri="{FF2B5EF4-FFF2-40B4-BE49-F238E27FC236}">
                <a16:creationId xmlns:a16="http://schemas.microsoft.com/office/drawing/2014/main" id="{FD2D239F-0876-1CB8-E086-59B209B2C324}"/>
              </a:ext>
            </a:extLst>
          </p:cNvPr>
          <p:cNvSpPr txBox="1"/>
          <p:nvPr/>
        </p:nvSpPr>
        <p:spPr>
          <a:xfrm>
            <a:off x="0" y="6550223"/>
            <a:ext cx="4328429" cy="307777"/>
          </a:xfrm>
          <a:prstGeom prst="rect">
            <a:avLst/>
          </a:prstGeom>
          <a:noFill/>
        </p:spPr>
        <p:txBody>
          <a:bodyPr wrap="none" rtlCol="0">
            <a:spAutoFit/>
          </a:bodyPr>
          <a:lstStyle/>
          <a:p>
            <a:r>
              <a:rPr lang="en-US" altLang="zh-CN" sz="1400" dirty="0">
                <a:solidFill>
                  <a:schemeClr val="tx1">
                    <a:lumMod val="50000"/>
                    <a:lumOff val="50000"/>
                  </a:schemeClr>
                </a:solidFill>
              </a:rPr>
              <a:t>[3] Explicit Syntactic Guidance for Neural Text Generation</a:t>
            </a:r>
          </a:p>
        </p:txBody>
      </p:sp>
      <p:pic>
        <p:nvPicPr>
          <p:cNvPr id="6" name="图片 5">
            <a:extLst>
              <a:ext uri="{FF2B5EF4-FFF2-40B4-BE49-F238E27FC236}">
                <a16:creationId xmlns:a16="http://schemas.microsoft.com/office/drawing/2014/main" id="{129488C0-29C1-E398-23AA-1704A578CA3B}"/>
              </a:ext>
            </a:extLst>
          </p:cNvPr>
          <p:cNvPicPr>
            <a:picLocks noChangeAspect="1"/>
          </p:cNvPicPr>
          <p:nvPr/>
        </p:nvPicPr>
        <p:blipFill>
          <a:blip r:embed="rId3"/>
          <a:stretch>
            <a:fillRect/>
          </a:stretch>
        </p:blipFill>
        <p:spPr>
          <a:xfrm>
            <a:off x="1487488" y="1673230"/>
            <a:ext cx="7772400" cy="4537710"/>
          </a:xfrm>
          <a:prstGeom prst="rect">
            <a:avLst/>
          </a:prstGeom>
        </p:spPr>
      </p:pic>
      <p:sp>
        <p:nvSpPr>
          <p:cNvPr id="7" name="文本框 6">
            <a:extLst>
              <a:ext uri="{FF2B5EF4-FFF2-40B4-BE49-F238E27FC236}">
                <a16:creationId xmlns:a16="http://schemas.microsoft.com/office/drawing/2014/main" id="{31BBE527-F048-E792-DCA8-3B828B37E738}"/>
              </a:ext>
            </a:extLst>
          </p:cNvPr>
          <p:cNvSpPr txBox="1"/>
          <p:nvPr/>
        </p:nvSpPr>
        <p:spPr>
          <a:xfrm>
            <a:off x="8734027" y="2706044"/>
            <a:ext cx="1549911" cy="523220"/>
          </a:xfrm>
          <a:prstGeom prst="rect">
            <a:avLst/>
          </a:prstGeom>
          <a:noFill/>
        </p:spPr>
        <p:txBody>
          <a:bodyPr wrap="none" rtlCol="0">
            <a:spAutoFit/>
          </a:bodyPr>
          <a:lstStyle/>
          <a:p>
            <a:r>
              <a:rPr kumimoji="1" lang="en-US" altLang="zh-CN" sz="2800" dirty="0">
                <a:highlight>
                  <a:srgbClr val="E5E5E5"/>
                </a:highlight>
              </a:rPr>
              <a:t>leaf node</a:t>
            </a:r>
            <a:endParaRPr kumimoji="1" lang="zh-CN" altLang="en-US" sz="2800" dirty="0">
              <a:highlight>
                <a:srgbClr val="E5E5E5"/>
              </a:highlight>
            </a:endParaRPr>
          </a:p>
        </p:txBody>
      </p:sp>
      <p:sp>
        <p:nvSpPr>
          <p:cNvPr id="12" name="文本框 11">
            <a:extLst>
              <a:ext uri="{FF2B5EF4-FFF2-40B4-BE49-F238E27FC236}">
                <a16:creationId xmlns:a16="http://schemas.microsoft.com/office/drawing/2014/main" id="{CF4D385E-C330-D714-40EF-DB6AE34F1C29}"/>
              </a:ext>
            </a:extLst>
          </p:cNvPr>
          <p:cNvSpPr txBox="1"/>
          <p:nvPr/>
        </p:nvSpPr>
        <p:spPr>
          <a:xfrm>
            <a:off x="8734027" y="2088380"/>
            <a:ext cx="2454518" cy="523220"/>
          </a:xfrm>
          <a:prstGeom prst="rect">
            <a:avLst/>
          </a:prstGeom>
          <a:noFill/>
        </p:spPr>
        <p:txBody>
          <a:bodyPr wrap="none" rtlCol="0">
            <a:spAutoFit/>
          </a:bodyPr>
          <a:lstStyle/>
          <a:p>
            <a:r>
              <a:rPr kumimoji="1" lang="en-US" altLang="zh-CN" sz="2800" dirty="0">
                <a:highlight>
                  <a:srgbClr val="B4C2CA"/>
                </a:highlight>
              </a:rPr>
              <a:t>extending node</a:t>
            </a:r>
            <a:endParaRPr kumimoji="1" lang="zh-CN" altLang="en-US" sz="2800" dirty="0">
              <a:highlight>
                <a:srgbClr val="B4C2CA"/>
              </a:highlight>
            </a:endParaRPr>
          </a:p>
        </p:txBody>
      </p:sp>
      <p:sp>
        <p:nvSpPr>
          <p:cNvPr id="14" name="文本框 13">
            <a:extLst>
              <a:ext uri="{FF2B5EF4-FFF2-40B4-BE49-F238E27FC236}">
                <a16:creationId xmlns:a16="http://schemas.microsoft.com/office/drawing/2014/main" id="{FF51DDC0-8A45-25C3-8EFA-D899A90BFDDF}"/>
              </a:ext>
            </a:extLst>
          </p:cNvPr>
          <p:cNvSpPr txBox="1"/>
          <p:nvPr/>
        </p:nvSpPr>
        <p:spPr>
          <a:xfrm>
            <a:off x="8734027" y="3323709"/>
            <a:ext cx="2055306" cy="523220"/>
          </a:xfrm>
          <a:prstGeom prst="rect">
            <a:avLst/>
          </a:prstGeom>
          <a:noFill/>
        </p:spPr>
        <p:txBody>
          <a:bodyPr wrap="none" rtlCol="0">
            <a:spAutoFit/>
          </a:bodyPr>
          <a:lstStyle/>
          <a:p>
            <a:r>
              <a:rPr kumimoji="1" lang="en-US" altLang="zh-CN" sz="2800" dirty="0">
                <a:highlight>
                  <a:srgbClr val="A0CCEE"/>
                </a:highlight>
              </a:rPr>
              <a:t>with revision</a:t>
            </a:r>
            <a:endParaRPr kumimoji="1" lang="zh-CN" altLang="en-US" sz="2800" dirty="0">
              <a:highlight>
                <a:srgbClr val="A0CCEE"/>
              </a:highlight>
            </a:endParaRPr>
          </a:p>
        </p:txBody>
      </p:sp>
    </p:spTree>
    <p:extLst>
      <p:ext uri="{BB962C8B-B14F-4D97-AF65-F5344CB8AC3E}">
        <p14:creationId xmlns:p14="http://schemas.microsoft.com/office/powerpoint/2010/main" val="3942911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normAutofit/>
          </a:bodyPr>
          <a:lstStyle/>
          <a:p>
            <a:r>
              <a:rPr lang="en-US" altLang="zh-CN" dirty="0"/>
              <a:t>Syntax-guided Generation: Method</a:t>
            </a: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35</a:t>
            </a:fld>
            <a:endParaRPr lang="ja-JP" altLang="en-US" dirty="0"/>
          </a:p>
        </p:txBody>
      </p:sp>
      <p:pic>
        <p:nvPicPr>
          <p:cNvPr id="15" name="图片 14">
            <a:extLst>
              <a:ext uri="{FF2B5EF4-FFF2-40B4-BE49-F238E27FC236}">
                <a16:creationId xmlns:a16="http://schemas.microsoft.com/office/drawing/2014/main" id="{EA631E85-3B5F-465C-D8A2-8E9936B1CB75}"/>
              </a:ext>
            </a:extLst>
          </p:cNvPr>
          <p:cNvPicPr>
            <a:picLocks noChangeAspect="1"/>
          </p:cNvPicPr>
          <p:nvPr/>
        </p:nvPicPr>
        <p:blipFill>
          <a:blip r:embed="rId3"/>
          <a:stretch>
            <a:fillRect/>
          </a:stretch>
        </p:blipFill>
        <p:spPr>
          <a:xfrm>
            <a:off x="442229" y="2219138"/>
            <a:ext cx="11749771" cy="2722030"/>
          </a:xfrm>
          <a:prstGeom prst="rect">
            <a:avLst/>
          </a:prstGeom>
        </p:spPr>
      </p:pic>
      <p:sp>
        <p:nvSpPr>
          <p:cNvPr id="5" name="文本框 4">
            <a:extLst>
              <a:ext uri="{FF2B5EF4-FFF2-40B4-BE49-F238E27FC236}">
                <a16:creationId xmlns:a16="http://schemas.microsoft.com/office/drawing/2014/main" id="{20D3FAB4-18A1-6ABA-CC58-921AA87D2B46}"/>
              </a:ext>
            </a:extLst>
          </p:cNvPr>
          <p:cNvSpPr txBox="1"/>
          <p:nvPr/>
        </p:nvSpPr>
        <p:spPr>
          <a:xfrm>
            <a:off x="767408" y="1780657"/>
            <a:ext cx="2121606" cy="523220"/>
          </a:xfrm>
          <a:prstGeom prst="rect">
            <a:avLst/>
          </a:prstGeom>
          <a:noFill/>
        </p:spPr>
        <p:txBody>
          <a:bodyPr wrap="none" rtlCol="0">
            <a:spAutoFit/>
          </a:bodyPr>
          <a:lstStyle/>
          <a:p>
            <a:r>
              <a:rPr kumimoji="1" lang="en-US" altLang="zh-CN" sz="2800" b="1" dirty="0"/>
              <a:t>Training data</a:t>
            </a:r>
            <a:endParaRPr kumimoji="1" lang="zh-CN" altLang="en-US" sz="2800" b="1" dirty="0"/>
          </a:p>
        </p:txBody>
      </p:sp>
      <p:sp>
        <p:nvSpPr>
          <p:cNvPr id="8" name="文本框 7">
            <a:extLst>
              <a:ext uri="{FF2B5EF4-FFF2-40B4-BE49-F238E27FC236}">
                <a16:creationId xmlns:a16="http://schemas.microsoft.com/office/drawing/2014/main" id="{62416496-49C9-0B88-DBD8-B76612F71BEC}"/>
              </a:ext>
            </a:extLst>
          </p:cNvPr>
          <p:cNvSpPr txBox="1"/>
          <p:nvPr/>
        </p:nvSpPr>
        <p:spPr>
          <a:xfrm>
            <a:off x="6960096" y="1780657"/>
            <a:ext cx="1435008" cy="523220"/>
          </a:xfrm>
          <a:prstGeom prst="rect">
            <a:avLst/>
          </a:prstGeom>
          <a:noFill/>
        </p:spPr>
        <p:txBody>
          <a:bodyPr wrap="none" rtlCol="0">
            <a:spAutoFit/>
          </a:bodyPr>
          <a:lstStyle/>
          <a:p>
            <a:r>
              <a:rPr kumimoji="1" lang="en-US" altLang="zh-CN" sz="2800" b="1" dirty="0"/>
              <a:t>Decoder</a:t>
            </a:r>
            <a:endParaRPr kumimoji="1" lang="zh-CN" altLang="en-US" sz="2800" b="1" dirty="0"/>
          </a:p>
        </p:txBody>
      </p:sp>
    </p:spTree>
    <p:extLst>
      <p:ext uri="{BB962C8B-B14F-4D97-AF65-F5344CB8AC3E}">
        <p14:creationId xmlns:p14="http://schemas.microsoft.com/office/powerpoint/2010/main" val="2827329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normAutofit/>
          </a:bodyPr>
          <a:lstStyle/>
          <a:p>
            <a:r>
              <a:rPr lang="en-US" altLang="zh-CN" dirty="0"/>
              <a:t>Case Study</a:t>
            </a: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36</a:t>
            </a:fld>
            <a:endParaRPr lang="ja-JP" altLang="en-US" dirty="0"/>
          </a:p>
        </p:txBody>
      </p:sp>
      <p:sp>
        <p:nvSpPr>
          <p:cNvPr id="16" name="文本框 15">
            <a:extLst>
              <a:ext uri="{FF2B5EF4-FFF2-40B4-BE49-F238E27FC236}">
                <a16:creationId xmlns:a16="http://schemas.microsoft.com/office/drawing/2014/main" id="{FD2D239F-0876-1CB8-E086-59B209B2C324}"/>
              </a:ext>
            </a:extLst>
          </p:cNvPr>
          <p:cNvSpPr txBox="1"/>
          <p:nvPr/>
        </p:nvSpPr>
        <p:spPr>
          <a:xfrm>
            <a:off x="0" y="6550223"/>
            <a:ext cx="4328429" cy="307777"/>
          </a:xfrm>
          <a:prstGeom prst="rect">
            <a:avLst/>
          </a:prstGeom>
          <a:noFill/>
        </p:spPr>
        <p:txBody>
          <a:bodyPr wrap="none" rtlCol="0">
            <a:spAutoFit/>
          </a:bodyPr>
          <a:lstStyle/>
          <a:p>
            <a:r>
              <a:rPr lang="en-US" altLang="zh-CN" sz="1400" dirty="0">
                <a:solidFill>
                  <a:schemeClr val="tx1">
                    <a:lumMod val="50000"/>
                    <a:lumOff val="50000"/>
                  </a:schemeClr>
                </a:solidFill>
              </a:rPr>
              <a:t>[3] Explicit Syntactic Guidance for Neural Text Generation</a:t>
            </a:r>
          </a:p>
        </p:txBody>
      </p:sp>
      <p:sp>
        <p:nvSpPr>
          <p:cNvPr id="3" name="内容占位符 2">
            <a:extLst>
              <a:ext uri="{FF2B5EF4-FFF2-40B4-BE49-F238E27FC236}">
                <a16:creationId xmlns:a16="http://schemas.microsoft.com/office/drawing/2014/main" id="{2B4B27B1-A6F1-AD71-EDF7-DFC3D265AF5B}"/>
              </a:ext>
            </a:extLst>
          </p:cNvPr>
          <p:cNvSpPr>
            <a:spLocks noGrp="1"/>
          </p:cNvSpPr>
          <p:nvPr>
            <p:ph idx="1"/>
          </p:nvPr>
        </p:nvSpPr>
        <p:spPr>
          <a:xfrm>
            <a:off x="180000" y="850258"/>
            <a:ext cx="12012000" cy="562518"/>
          </a:xfrm>
          <a:ln>
            <a:noFill/>
          </a:ln>
        </p:spPr>
        <p:txBody>
          <a:bodyPr>
            <a:normAutofit/>
          </a:bodyPr>
          <a:lstStyle/>
          <a:p>
            <a:r>
              <a:rPr lang="en-US" altLang="zh-CN" dirty="0">
                <a:highlight>
                  <a:srgbClr val="FFFF00"/>
                </a:highlight>
              </a:rPr>
              <a:t>Decoding</a:t>
            </a:r>
            <a:r>
              <a:rPr lang="en-US" altLang="zh-CN" dirty="0"/>
              <a:t> process example </a:t>
            </a:r>
            <a:r>
              <a:rPr lang="en-US" altLang="zh-CN" sz="2000" dirty="0">
                <a:solidFill>
                  <a:schemeClr val="tx1">
                    <a:lumMod val="50000"/>
                    <a:lumOff val="50000"/>
                  </a:schemeClr>
                </a:solidFill>
              </a:rPr>
              <a:t>[3]</a:t>
            </a:r>
            <a:endParaRPr lang="en-US" altLang="zh-CN" dirty="0">
              <a:solidFill>
                <a:schemeClr val="tx1">
                  <a:lumMod val="50000"/>
                  <a:lumOff val="50000"/>
                </a:schemeClr>
              </a:solidFill>
            </a:endParaRPr>
          </a:p>
        </p:txBody>
      </p:sp>
      <p:pic>
        <p:nvPicPr>
          <p:cNvPr id="6" name="图片 5">
            <a:extLst>
              <a:ext uri="{FF2B5EF4-FFF2-40B4-BE49-F238E27FC236}">
                <a16:creationId xmlns:a16="http://schemas.microsoft.com/office/drawing/2014/main" id="{5A5124A3-54EE-4929-C136-505F94877BDA}"/>
              </a:ext>
            </a:extLst>
          </p:cNvPr>
          <p:cNvPicPr>
            <a:picLocks noChangeAspect="1"/>
          </p:cNvPicPr>
          <p:nvPr/>
        </p:nvPicPr>
        <p:blipFill rotWithShape="1">
          <a:blip r:embed="rId3"/>
          <a:srcRect/>
          <a:stretch/>
        </p:blipFill>
        <p:spPr>
          <a:xfrm>
            <a:off x="276605" y="2135262"/>
            <a:ext cx="11896435" cy="2587475"/>
          </a:xfrm>
          <a:prstGeom prst="rect">
            <a:avLst/>
          </a:prstGeom>
        </p:spPr>
      </p:pic>
    </p:spTree>
    <p:extLst>
      <p:ext uri="{BB962C8B-B14F-4D97-AF65-F5344CB8AC3E}">
        <p14:creationId xmlns:p14="http://schemas.microsoft.com/office/powerpoint/2010/main" val="2495186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normAutofit/>
          </a:bodyPr>
          <a:lstStyle/>
          <a:p>
            <a:r>
              <a:rPr lang="en-US" altLang="zh-CN" dirty="0"/>
              <a:t>Summary</a:t>
            </a: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37</a:t>
            </a:fld>
            <a:endParaRPr lang="ja-JP" altLang="en-US" dirty="0"/>
          </a:p>
        </p:txBody>
      </p:sp>
      <p:sp>
        <p:nvSpPr>
          <p:cNvPr id="3" name="内容占位符 2">
            <a:extLst>
              <a:ext uri="{FF2B5EF4-FFF2-40B4-BE49-F238E27FC236}">
                <a16:creationId xmlns:a16="http://schemas.microsoft.com/office/drawing/2014/main" id="{2B4B27B1-A6F1-AD71-EDF7-DFC3D265AF5B}"/>
              </a:ext>
            </a:extLst>
          </p:cNvPr>
          <p:cNvSpPr>
            <a:spLocks noGrp="1"/>
          </p:cNvSpPr>
          <p:nvPr>
            <p:ph idx="1"/>
          </p:nvPr>
        </p:nvSpPr>
        <p:spPr>
          <a:xfrm>
            <a:off x="180000" y="850258"/>
            <a:ext cx="12012000" cy="4810990"/>
          </a:xfrm>
          <a:ln>
            <a:noFill/>
          </a:ln>
        </p:spPr>
        <p:txBody>
          <a:bodyPr>
            <a:normAutofit/>
          </a:bodyPr>
          <a:lstStyle/>
          <a:p>
            <a:r>
              <a:rPr lang="en-US" altLang="zh-CN" dirty="0"/>
              <a:t>Leveraging the tree-structure information in the decoder/decoding is helps, especially in </a:t>
            </a:r>
            <a:r>
              <a:rPr lang="en-US" altLang="zh-CN" b="1" dirty="0">
                <a:solidFill>
                  <a:srgbClr val="C00000"/>
                </a:solidFill>
              </a:rPr>
              <a:t>low-resource scenarios</a:t>
            </a:r>
            <a:r>
              <a:rPr lang="en-US" altLang="zh-CN" dirty="0"/>
              <a:t>.</a:t>
            </a:r>
          </a:p>
          <a:p>
            <a:r>
              <a:rPr lang="en-US" altLang="zh-CN" dirty="0"/>
              <a:t>The decoding process is also more </a:t>
            </a:r>
            <a:r>
              <a:rPr lang="en-US" altLang="zh-CN" b="1" dirty="0">
                <a:solidFill>
                  <a:srgbClr val="C00000"/>
                </a:solidFill>
              </a:rPr>
              <a:t>controllable/explainable</a:t>
            </a:r>
            <a:r>
              <a:rPr lang="en-US" altLang="zh-CN" dirty="0"/>
              <a:t>.</a:t>
            </a:r>
          </a:p>
        </p:txBody>
      </p:sp>
    </p:spTree>
    <p:extLst>
      <p:ext uri="{BB962C8B-B14F-4D97-AF65-F5344CB8AC3E}">
        <p14:creationId xmlns:p14="http://schemas.microsoft.com/office/powerpoint/2010/main" val="568119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References</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1820656" cy="5891110"/>
          </a:xfrm>
        </p:spPr>
        <p:txBody>
          <a:bodyPr>
            <a:normAutofit/>
          </a:bodyPr>
          <a:lstStyle/>
          <a:p>
            <a:r>
              <a:rPr lang="en-US" altLang="zh-CN" sz="1800" dirty="0"/>
              <a:t>[1] Towards String-to-Tree Neural Machine Translation</a:t>
            </a:r>
          </a:p>
          <a:p>
            <a:r>
              <a:rPr lang="en-US" altLang="zh-CN" sz="1800" dirty="0"/>
              <a:t>[2] A Tree-based Decoder for Neural Machine Translation</a:t>
            </a:r>
          </a:p>
          <a:p>
            <a:r>
              <a:rPr lang="en-US" altLang="zh-CN" sz="1800" dirty="0"/>
              <a:t>[3] Explicit Syntactic Guidance for Neural Text Generation</a:t>
            </a:r>
          </a:p>
          <a:p>
            <a:endParaRPr lang="en-US" altLang="zh-CN" sz="1800" dirty="0"/>
          </a:p>
          <a:p>
            <a:pPr marL="0" indent="0">
              <a:buNone/>
            </a:pPr>
            <a:endParaRPr lang="en-US" altLang="zh-CN" sz="1800" dirty="0"/>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38</a:t>
            </a:fld>
            <a:endParaRPr lang="ja-JP" altLang="en-US" dirty="0"/>
          </a:p>
        </p:txBody>
      </p:sp>
    </p:spTree>
    <p:extLst>
      <p:ext uri="{BB962C8B-B14F-4D97-AF65-F5344CB8AC3E}">
        <p14:creationId xmlns:p14="http://schemas.microsoft.com/office/powerpoint/2010/main" val="2172589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7752F2-12F8-F130-ED79-BEC8E1A9AD0C}"/>
              </a:ext>
            </a:extLst>
          </p:cNvPr>
          <p:cNvSpPr txBox="1">
            <a:spLocks/>
          </p:cNvSpPr>
          <p:nvPr/>
        </p:nvSpPr>
        <p:spPr>
          <a:xfrm>
            <a:off x="0" y="1484784"/>
            <a:ext cx="12191999" cy="1944216"/>
          </a:xfrm>
          <a:prstGeom prst="rect">
            <a:avLst/>
          </a:prstGeom>
        </p:spPr>
        <p:txBody>
          <a:bodyPr>
            <a:noAutofit/>
          </a:bodyPr>
          <a:lstStyle>
            <a:lvl1pPr algn="ctr" defTabSz="914400" rtl="0" eaLnBrk="1" latinLnBrk="0" hangingPunct="1">
              <a:spcBef>
                <a:spcPct val="0"/>
              </a:spcBef>
              <a:buNone/>
              <a:defRPr kumimoji="1" sz="4000" b="1" kern="1200">
                <a:solidFill>
                  <a:schemeClr val="tx1"/>
                </a:solidFill>
                <a:latin typeface="Arial" panose="020B0604020202020204" pitchFamily="34" charset="0"/>
                <a:ea typeface="Yu Gothic" panose="020B0400000000000000" pitchFamily="34" charset="-128"/>
                <a:cs typeface="Arial" panose="020B0604020202020204" pitchFamily="34" charset="0"/>
              </a:defRPr>
            </a:lvl1pPr>
          </a:lstStyle>
          <a:p>
            <a:r>
              <a:rPr lang="en-US" altLang="ja-JP" sz="3600" dirty="0">
                <a:solidFill>
                  <a:srgbClr val="004EA2"/>
                </a:solidFill>
              </a:rPr>
              <a:t>Linguistically Motivated Evaluation for </a:t>
            </a:r>
          </a:p>
          <a:p>
            <a:r>
              <a:rPr lang="en-US" altLang="ja-JP" sz="3600" dirty="0">
                <a:solidFill>
                  <a:srgbClr val="004EA2"/>
                </a:solidFill>
              </a:rPr>
              <a:t>Neural Machine Translation</a:t>
            </a:r>
          </a:p>
        </p:txBody>
      </p:sp>
      <p:sp>
        <p:nvSpPr>
          <p:cNvPr id="3" name="タイトル 1">
            <a:extLst>
              <a:ext uri="{FF2B5EF4-FFF2-40B4-BE49-F238E27FC236}">
                <a16:creationId xmlns:a16="http://schemas.microsoft.com/office/drawing/2014/main" id="{F7B316F2-6F66-A9F9-FEF3-19D2A434D44A}"/>
              </a:ext>
            </a:extLst>
          </p:cNvPr>
          <p:cNvSpPr txBox="1">
            <a:spLocks/>
          </p:cNvSpPr>
          <p:nvPr/>
        </p:nvSpPr>
        <p:spPr>
          <a:xfrm>
            <a:off x="1559071" y="4581128"/>
            <a:ext cx="9144000" cy="1440160"/>
          </a:xfrm>
          <a:prstGeom prst="rect">
            <a:avLst/>
          </a:prstGeom>
        </p:spPr>
        <p:txBody>
          <a:bodyPr>
            <a:normAutofit/>
          </a:bodyPr>
          <a:lstStyle>
            <a:lvl1pPr algn="ctr" defTabSz="914400" rtl="0" eaLnBrk="1" latinLnBrk="0" hangingPunct="1">
              <a:spcBef>
                <a:spcPct val="0"/>
              </a:spcBef>
              <a:buNone/>
              <a:defRPr kumimoji="1" sz="4000" b="1" kern="1200">
                <a:solidFill>
                  <a:schemeClr val="tx1"/>
                </a:solidFill>
                <a:latin typeface="Arial" panose="020B0604020202020204" pitchFamily="34" charset="0"/>
                <a:ea typeface="Yu Gothic" panose="020B0400000000000000" pitchFamily="34" charset="-128"/>
                <a:cs typeface="Arial" panose="020B0604020202020204" pitchFamily="34" charset="0"/>
              </a:defRPr>
            </a:lvl1pPr>
          </a:lstStyle>
          <a:p>
            <a:r>
              <a:rPr lang="en-US" altLang="zh-CN" sz="2800" b="0" dirty="0"/>
              <a:t>Haiyue Song</a:t>
            </a:r>
          </a:p>
          <a:p>
            <a:r>
              <a:rPr lang="en-US" altLang="zh-CN" sz="1800" b="0" u="sng" dirty="0"/>
              <a:t>https://</a:t>
            </a:r>
            <a:r>
              <a:rPr lang="en-US" altLang="zh-CN" sz="1800" b="0" u="sng" dirty="0" err="1"/>
              <a:t>shyyhs.github.io</a:t>
            </a:r>
            <a:endParaRPr lang="en-US" altLang="zh-CN" sz="1800" b="0" u="sng" dirty="0"/>
          </a:p>
        </p:txBody>
      </p:sp>
      <p:sp>
        <p:nvSpPr>
          <p:cNvPr id="4" name="タイトル 1">
            <a:extLst>
              <a:ext uri="{FF2B5EF4-FFF2-40B4-BE49-F238E27FC236}">
                <a16:creationId xmlns:a16="http://schemas.microsoft.com/office/drawing/2014/main" id="{4636A746-7C4B-C22F-523E-9AB53CD229FA}"/>
              </a:ext>
            </a:extLst>
          </p:cNvPr>
          <p:cNvSpPr txBox="1">
            <a:spLocks/>
          </p:cNvSpPr>
          <p:nvPr/>
        </p:nvSpPr>
        <p:spPr>
          <a:xfrm>
            <a:off x="35071" y="3356992"/>
            <a:ext cx="12191999" cy="1351062"/>
          </a:xfrm>
          <a:prstGeom prst="rect">
            <a:avLst/>
          </a:prstGeom>
        </p:spPr>
        <p:txBody>
          <a:bodyPr>
            <a:noAutofit/>
          </a:bodyPr>
          <a:lstStyle>
            <a:lvl1pPr algn="ctr" defTabSz="914400" rtl="0" eaLnBrk="1" latinLnBrk="0" hangingPunct="1">
              <a:spcBef>
                <a:spcPct val="0"/>
              </a:spcBef>
              <a:buNone/>
              <a:defRPr kumimoji="1" sz="4000" b="1" kern="1200">
                <a:solidFill>
                  <a:schemeClr val="tx1"/>
                </a:solidFill>
                <a:latin typeface="Arial" panose="020B0604020202020204" pitchFamily="34" charset="0"/>
                <a:ea typeface="Yu Gothic" panose="020B0400000000000000" pitchFamily="34" charset="-128"/>
                <a:cs typeface="Arial" panose="020B0604020202020204" pitchFamily="34" charset="0"/>
              </a:defRPr>
            </a:lvl1pPr>
          </a:lstStyle>
          <a:p>
            <a:r>
              <a:rPr lang="en-US" altLang="ja-JP" sz="2800" b="0" dirty="0"/>
              <a:t>Part of the EAMT 2024 Tutorial</a:t>
            </a:r>
          </a:p>
          <a:p>
            <a:r>
              <a:rPr lang="en-US" altLang="ja-JP" sz="2800" i="1" dirty="0"/>
              <a:t>Linguistically Motivated Neural Machine Translation</a:t>
            </a:r>
            <a:endParaRPr lang="ja-JP" altLang="en-US" sz="2800" i="1" dirty="0"/>
          </a:p>
        </p:txBody>
      </p:sp>
      <p:pic>
        <p:nvPicPr>
          <p:cNvPr id="1026" name="Picture 2" descr="European Association for Machine Translation – The web site of the EAMT">
            <a:extLst>
              <a:ext uri="{FF2B5EF4-FFF2-40B4-BE49-F238E27FC236}">
                <a16:creationId xmlns:a16="http://schemas.microsoft.com/office/drawing/2014/main" id="{45A0581A-5F05-39E7-BE51-8ACE05DC1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99" y="5157192"/>
            <a:ext cx="3096829" cy="14658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II | THZ RemoteSensing | NICT">
            <a:extLst>
              <a:ext uri="{FF2B5EF4-FFF2-40B4-BE49-F238E27FC236}">
                <a16:creationId xmlns:a16="http://schemas.microsoft.com/office/drawing/2014/main" id="{49D33F4F-DC11-30E4-58CE-4D80AFF015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0216" y="5426272"/>
            <a:ext cx="4079775" cy="105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476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Word Segmentation: Motivation</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922266"/>
            <a:ext cx="11820656" cy="706534"/>
          </a:xfrm>
        </p:spPr>
        <p:txBody>
          <a:bodyPr>
            <a:normAutofit/>
          </a:bodyPr>
          <a:lstStyle/>
          <a:p>
            <a:r>
              <a:rPr lang="en-US" altLang="zh-CN" dirty="0"/>
              <a:t>Add word boundary </a:t>
            </a:r>
            <a:r>
              <a:rPr lang="zh-CN" altLang="en-US" b="1" dirty="0"/>
              <a:t>⇨</a:t>
            </a:r>
            <a:r>
              <a:rPr lang="en-US" altLang="zh-CN" dirty="0"/>
              <a:t> </a:t>
            </a:r>
            <a:r>
              <a:rPr lang="en-US" altLang="zh-CN" b="1" dirty="0">
                <a:solidFill>
                  <a:srgbClr val="004EA2"/>
                </a:solidFill>
              </a:rPr>
              <a:t>less</a:t>
            </a:r>
            <a:r>
              <a:rPr lang="en-US" altLang="zh-CN" b="1" dirty="0">
                <a:solidFill>
                  <a:srgbClr val="C00000"/>
                </a:solidFill>
              </a:rPr>
              <a:t> ambiguity</a:t>
            </a: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4</a:t>
            </a:fld>
            <a:endParaRPr lang="ja-JP" altLang="en-US" dirty="0"/>
          </a:p>
        </p:txBody>
      </p:sp>
      <p:sp>
        <p:nvSpPr>
          <p:cNvPr id="8" name="矩形 7">
            <a:extLst>
              <a:ext uri="{FF2B5EF4-FFF2-40B4-BE49-F238E27FC236}">
                <a16:creationId xmlns:a16="http://schemas.microsoft.com/office/drawing/2014/main" id="{D07F3B7E-232B-79C0-4083-DCE2DC4A4C85}"/>
              </a:ext>
            </a:extLst>
          </p:cNvPr>
          <p:cNvSpPr/>
          <p:nvPr/>
        </p:nvSpPr>
        <p:spPr>
          <a:xfrm>
            <a:off x="3866407" y="1604823"/>
            <a:ext cx="5432676" cy="1536145"/>
          </a:xfrm>
          <a:prstGeom prst="rect">
            <a:avLst/>
          </a:prstGeom>
          <a:solidFill>
            <a:srgbClr val="C00000">
              <a:alpha val="1101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9D68AF64-09AF-B554-502D-E1743331E78C}"/>
              </a:ext>
            </a:extLst>
          </p:cNvPr>
          <p:cNvSpPr txBox="1"/>
          <p:nvPr/>
        </p:nvSpPr>
        <p:spPr>
          <a:xfrm>
            <a:off x="3935760" y="2100542"/>
            <a:ext cx="1569660" cy="369332"/>
          </a:xfrm>
          <a:prstGeom prst="rect">
            <a:avLst/>
          </a:prstGeom>
          <a:noFill/>
        </p:spPr>
        <p:txBody>
          <a:bodyPr wrap="none" rtlCol="0">
            <a:spAutoFit/>
          </a:bodyPr>
          <a:lstStyle/>
          <a:p>
            <a:r>
              <a:rPr lang="zh-CN" altLang="en-US" dirty="0"/>
              <a:t>外国人参政権</a:t>
            </a:r>
            <a:endParaRPr kumimoji="1" lang="zh-CN" altLang="en-US" dirty="0"/>
          </a:p>
        </p:txBody>
      </p:sp>
      <p:cxnSp>
        <p:nvCxnSpPr>
          <p:cNvPr id="13" name="直线箭头连接符 12">
            <a:extLst>
              <a:ext uri="{FF2B5EF4-FFF2-40B4-BE49-F238E27FC236}">
                <a16:creationId xmlns:a16="http://schemas.microsoft.com/office/drawing/2014/main" id="{66CCC160-C3AC-115C-BF5E-EE0D0F5732EE}"/>
              </a:ext>
            </a:extLst>
          </p:cNvPr>
          <p:cNvCxnSpPr>
            <a:stCxn id="11" idx="3"/>
          </p:cNvCxnSpPr>
          <p:nvPr/>
        </p:nvCxnSpPr>
        <p:spPr>
          <a:xfrm flipV="1">
            <a:off x="5505420" y="1905508"/>
            <a:ext cx="446564" cy="3797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F4CFBF99-4B82-67E3-BF27-2F15ABFA388C}"/>
              </a:ext>
            </a:extLst>
          </p:cNvPr>
          <p:cNvCxnSpPr>
            <a:cxnSpLocks/>
            <a:stCxn id="11" idx="3"/>
          </p:cNvCxnSpPr>
          <p:nvPr/>
        </p:nvCxnSpPr>
        <p:spPr>
          <a:xfrm>
            <a:off x="5505420" y="2285208"/>
            <a:ext cx="446564" cy="3797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616BFBC-F9D3-8560-6B27-3C61C9AEA94B}"/>
              </a:ext>
            </a:extLst>
          </p:cNvPr>
          <p:cNvSpPr txBox="1"/>
          <p:nvPr/>
        </p:nvSpPr>
        <p:spPr>
          <a:xfrm>
            <a:off x="5941181" y="1755726"/>
            <a:ext cx="3137397" cy="369332"/>
          </a:xfrm>
          <a:prstGeom prst="rect">
            <a:avLst/>
          </a:prstGeom>
          <a:noFill/>
        </p:spPr>
        <p:txBody>
          <a:bodyPr wrap="none" rtlCol="0">
            <a:spAutoFit/>
          </a:bodyPr>
          <a:lstStyle/>
          <a:p>
            <a:r>
              <a:rPr lang="zh-CN" altLang="en-US" dirty="0"/>
              <a:t>外国</a:t>
            </a:r>
            <a:r>
              <a:rPr lang="en-US" altLang="zh-CN" dirty="0"/>
              <a:t>     </a:t>
            </a:r>
            <a:r>
              <a:rPr lang="en-US" altLang="zh-CN" b="1" dirty="0">
                <a:solidFill>
                  <a:srgbClr val="004EA2"/>
                </a:solidFill>
              </a:rPr>
              <a:t>/ </a:t>
            </a:r>
            <a:r>
              <a:rPr lang="zh-CN" altLang="en-US" dirty="0"/>
              <a:t>人</a:t>
            </a:r>
            <a:r>
              <a:rPr lang="en-US" altLang="zh-CN" dirty="0"/>
              <a:t>         </a:t>
            </a:r>
            <a:r>
              <a:rPr lang="en-US" altLang="zh-CN" b="1" dirty="0">
                <a:solidFill>
                  <a:srgbClr val="004EA2"/>
                </a:solidFill>
              </a:rPr>
              <a:t>/ </a:t>
            </a:r>
            <a:r>
              <a:rPr lang="zh-CN" altLang="en-US" dirty="0"/>
              <a:t>参政</a:t>
            </a:r>
            <a:r>
              <a:rPr lang="en-US" altLang="zh-CN" dirty="0"/>
              <a:t>      </a:t>
            </a:r>
            <a:r>
              <a:rPr lang="en-US" altLang="zh-CN" b="1" dirty="0">
                <a:solidFill>
                  <a:srgbClr val="004EA2"/>
                </a:solidFill>
              </a:rPr>
              <a:t>/ </a:t>
            </a:r>
            <a:r>
              <a:rPr lang="zh-CN" altLang="en-US" dirty="0"/>
              <a:t>権</a:t>
            </a:r>
            <a:endParaRPr kumimoji="1" lang="zh-CN" altLang="en-US" dirty="0"/>
          </a:p>
        </p:txBody>
      </p:sp>
      <p:sp>
        <p:nvSpPr>
          <p:cNvPr id="18" name="文本框 17">
            <a:extLst>
              <a:ext uri="{FF2B5EF4-FFF2-40B4-BE49-F238E27FC236}">
                <a16:creationId xmlns:a16="http://schemas.microsoft.com/office/drawing/2014/main" id="{B3D714F3-76B6-B6DC-3951-F39CCD902D4B}"/>
              </a:ext>
            </a:extLst>
          </p:cNvPr>
          <p:cNvSpPr txBox="1"/>
          <p:nvPr/>
        </p:nvSpPr>
        <p:spPr>
          <a:xfrm>
            <a:off x="5941180" y="2444436"/>
            <a:ext cx="2350323" cy="369332"/>
          </a:xfrm>
          <a:prstGeom prst="rect">
            <a:avLst/>
          </a:prstGeom>
          <a:noFill/>
        </p:spPr>
        <p:txBody>
          <a:bodyPr wrap="none" rtlCol="0">
            <a:spAutoFit/>
          </a:bodyPr>
          <a:lstStyle/>
          <a:p>
            <a:r>
              <a:rPr lang="zh-CN" altLang="en-US" dirty="0"/>
              <a:t>外国</a:t>
            </a:r>
            <a:r>
              <a:rPr lang="en-US" altLang="zh-CN" dirty="0"/>
              <a:t>     </a:t>
            </a:r>
            <a:r>
              <a:rPr lang="en-US" altLang="zh-CN" b="1" dirty="0">
                <a:solidFill>
                  <a:srgbClr val="004EA2"/>
                </a:solidFill>
              </a:rPr>
              <a:t>/ </a:t>
            </a:r>
            <a:r>
              <a:rPr lang="zh-CN" altLang="en-US" dirty="0"/>
              <a:t>人参</a:t>
            </a:r>
            <a:r>
              <a:rPr lang="en-US" altLang="zh-CN" dirty="0"/>
              <a:t>   </a:t>
            </a:r>
            <a:r>
              <a:rPr lang="en-US" altLang="zh-CN" b="1" dirty="0">
                <a:solidFill>
                  <a:srgbClr val="004EA2"/>
                </a:solidFill>
              </a:rPr>
              <a:t>/ </a:t>
            </a:r>
            <a:r>
              <a:rPr lang="zh-CN" altLang="en-US" dirty="0"/>
              <a:t>政権</a:t>
            </a:r>
            <a:endParaRPr kumimoji="1" lang="zh-CN" altLang="en-US" dirty="0"/>
          </a:p>
        </p:txBody>
      </p:sp>
      <p:sp>
        <p:nvSpPr>
          <p:cNvPr id="19" name="文本框 18">
            <a:extLst>
              <a:ext uri="{FF2B5EF4-FFF2-40B4-BE49-F238E27FC236}">
                <a16:creationId xmlns:a16="http://schemas.microsoft.com/office/drawing/2014/main" id="{E19A5C22-6F1A-ECDC-13D1-B5E3A9E03A42}"/>
              </a:ext>
            </a:extLst>
          </p:cNvPr>
          <p:cNvSpPr txBox="1"/>
          <p:nvPr/>
        </p:nvSpPr>
        <p:spPr>
          <a:xfrm>
            <a:off x="5951984" y="2027541"/>
            <a:ext cx="3281989" cy="369332"/>
          </a:xfrm>
          <a:prstGeom prst="rect">
            <a:avLst/>
          </a:prstGeom>
          <a:noFill/>
        </p:spPr>
        <p:txBody>
          <a:bodyPr wrap="none" rtlCol="0">
            <a:spAutoFit/>
          </a:bodyPr>
          <a:lstStyle/>
          <a:p>
            <a:r>
              <a:rPr kumimoji="1" lang="en-US" altLang="zh-CN" dirty="0">
                <a:solidFill>
                  <a:srgbClr val="004EA2"/>
                </a:solidFill>
              </a:rPr>
              <a:t>foreign</a:t>
            </a:r>
            <a:r>
              <a:rPr kumimoji="1" lang="en-US" altLang="zh-CN" dirty="0">
                <a:solidFill>
                  <a:schemeClr val="tx1">
                    <a:lumMod val="50000"/>
                    <a:lumOff val="50000"/>
                  </a:schemeClr>
                </a:solidFill>
              </a:rPr>
              <a:t> / </a:t>
            </a:r>
            <a:r>
              <a:rPr lang="en-US" altLang="zh-CN" dirty="0">
                <a:solidFill>
                  <a:srgbClr val="004EA2"/>
                </a:solidFill>
              </a:rPr>
              <a:t>people</a:t>
            </a:r>
            <a:r>
              <a:rPr kumimoji="1" lang="en-US" altLang="zh-CN" dirty="0">
                <a:solidFill>
                  <a:schemeClr val="tx1">
                    <a:lumMod val="50000"/>
                    <a:lumOff val="50000"/>
                  </a:schemeClr>
                </a:solidFill>
              </a:rPr>
              <a:t> / </a:t>
            </a:r>
            <a:r>
              <a:rPr lang="en-US" altLang="zh-CN" dirty="0">
                <a:solidFill>
                  <a:srgbClr val="004EA2"/>
                </a:solidFill>
              </a:rPr>
              <a:t>suffrage</a:t>
            </a:r>
            <a:r>
              <a:rPr kumimoji="1" lang="en-US" altLang="zh-CN" dirty="0">
                <a:solidFill>
                  <a:schemeClr val="tx1">
                    <a:lumMod val="50000"/>
                    <a:lumOff val="50000"/>
                  </a:schemeClr>
                </a:solidFill>
              </a:rPr>
              <a:t> / </a:t>
            </a:r>
            <a:r>
              <a:rPr lang="en-US" altLang="zh-CN" dirty="0">
                <a:solidFill>
                  <a:srgbClr val="004EA2"/>
                </a:solidFill>
              </a:rPr>
              <a:t>right</a:t>
            </a:r>
            <a:endParaRPr lang="zh-CN" altLang="en-US" dirty="0">
              <a:solidFill>
                <a:srgbClr val="004EA2"/>
              </a:solidFill>
            </a:endParaRPr>
          </a:p>
        </p:txBody>
      </p:sp>
      <p:sp>
        <p:nvSpPr>
          <p:cNvPr id="20" name="文本框 19">
            <a:extLst>
              <a:ext uri="{FF2B5EF4-FFF2-40B4-BE49-F238E27FC236}">
                <a16:creationId xmlns:a16="http://schemas.microsoft.com/office/drawing/2014/main" id="{A4742356-A464-DD64-2B1F-6DA449F569B6}"/>
              </a:ext>
            </a:extLst>
          </p:cNvPr>
          <p:cNvSpPr txBox="1"/>
          <p:nvPr/>
        </p:nvSpPr>
        <p:spPr>
          <a:xfrm>
            <a:off x="5961329" y="2726714"/>
            <a:ext cx="2545377" cy="369332"/>
          </a:xfrm>
          <a:prstGeom prst="rect">
            <a:avLst/>
          </a:prstGeom>
          <a:noFill/>
        </p:spPr>
        <p:txBody>
          <a:bodyPr wrap="none" rtlCol="0">
            <a:spAutoFit/>
          </a:bodyPr>
          <a:lstStyle/>
          <a:p>
            <a:r>
              <a:rPr lang="en-US" altLang="zh-CN" dirty="0">
                <a:solidFill>
                  <a:schemeClr val="tx1">
                    <a:lumMod val="50000"/>
                    <a:lumOff val="50000"/>
                  </a:schemeClr>
                </a:solidFill>
              </a:rPr>
              <a:t>f</a:t>
            </a:r>
            <a:r>
              <a:rPr kumimoji="1" lang="en-US" altLang="zh-CN" dirty="0">
                <a:solidFill>
                  <a:schemeClr val="tx1">
                    <a:lumMod val="50000"/>
                    <a:lumOff val="50000"/>
                  </a:schemeClr>
                </a:solidFill>
              </a:rPr>
              <a:t>oreign / </a:t>
            </a:r>
            <a:r>
              <a:rPr kumimoji="1" lang="en-US" altLang="zh-CN" dirty="0">
                <a:solidFill>
                  <a:srgbClr val="C00000"/>
                </a:solidFill>
              </a:rPr>
              <a:t>carrot</a:t>
            </a:r>
            <a:r>
              <a:rPr kumimoji="1" lang="en-US" altLang="zh-CN" dirty="0">
                <a:solidFill>
                  <a:schemeClr val="tx1">
                    <a:lumMod val="50000"/>
                    <a:lumOff val="50000"/>
                  </a:schemeClr>
                </a:solidFill>
              </a:rPr>
              <a:t> / regime</a:t>
            </a:r>
            <a:endParaRPr kumimoji="1" lang="zh-CN" altLang="en-US" dirty="0">
              <a:solidFill>
                <a:schemeClr val="tx1">
                  <a:lumMod val="50000"/>
                  <a:lumOff val="50000"/>
                </a:schemeClr>
              </a:solidFill>
            </a:endParaRPr>
          </a:p>
        </p:txBody>
      </p:sp>
      <p:sp>
        <p:nvSpPr>
          <p:cNvPr id="21" name="文本框 20">
            <a:extLst>
              <a:ext uri="{FF2B5EF4-FFF2-40B4-BE49-F238E27FC236}">
                <a16:creationId xmlns:a16="http://schemas.microsoft.com/office/drawing/2014/main" id="{B41B6858-836C-A728-5E9A-AC4FA45C57A3}"/>
              </a:ext>
            </a:extLst>
          </p:cNvPr>
          <p:cNvSpPr txBox="1"/>
          <p:nvPr/>
        </p:nvSpPr>
        <p:spPr>
          <a:xfrm>
            <a:off x="3935760" y="4618486"/>
            <a:ext cx="5442516" cy="369332"/>
          </a:xfrm>
          <a:prstGeom prst="rect">
            <a:avLst/>
          </a:prstGeom>
          <a:noFill/>
        </p:spPr>
        <p:txBody>
          <a:bodyPr wrap="none" rtlCol="0">
            <a:spAutoFit/>
          </a:bodyPr>
          <a:lstStyle/>
          <a:p>
            <a:r>
              <a:rPr lang="zh-CN" altLang="en-US" dirty="0"/>
              <a:t>目前 </a:t>
            </a:r>
            <a:r>
              <a:rPr lang="en-US" altLang="zh-CN" dirty="0"/>
              <a:t>/ </a:t>
            </a:r>
            <a:r>
              <a:rPr lang="zh-CN" altLang="en-US" dirty="0"/>
              <a:t>出现 </a:t>
            </a:r>
            <a:r>
              <a:rPr lang="en-US" altLang="zh-CN" dirty="0"/>
              <a:t>/ </a:t>
            </a:r>
            <a:r>
              <a:rPr lang="zh-CN" altLang="en-US" dirty="0"/>
              <a:t>与 </a:t>
            </a:r>
            <a:r>
              <a:rPr lang="en-US" altLang="zh-CN" dirty="0"/>
              <a:t>/ </a:t>
            </a:r>
            <a:r>
              <a:rPr lang="zh-CN" altLang="en-US" b="1" u="sng" dirty="0"/>
              <a:t>微信</a:t>
            </a:r>
            <a:r>
              <a:rPr lang="zh-CN" altLang="en-US" dirty="0"/>
              <a:t> </a:t>
            </a:r>
            <a:r>
              <a:rPr lang="en-US" altLang="zh-CN" dirty="0"/>
              <a:t>/ </a:t>
            </a:r>
            <a:r>
              <a:rPr lang="zh-CN" altLang="en-US" dirty="0"/>
              <a:t>、</a:t>
            </a:r>
            <a:r>
              <a:rPr lang="en-US" altLang="zh-CN" dirty="0"/>
              <a:t> / </a:t>
            </a:r>
            <a:r>
              <a:rPr lang="zh-CN" altLang="en-US" b="1" u="sng" dirty="0"/>
              <a:t>支付宝</a:t>
            </a:r>
            <a:r>
              <a:rPr lang="en-US" altLang="zh-CN" dirty="0"/>
              <a:t> / </a:t>
            </a:r>
            <a:r>
              <a:rPr lang="zh-CN" altLang="en-US" b="1" u="sng" dirty="0"/>
              <a:t>结合</a:t>
            </a:r>
            <a:r>
              <a:rPr lang="en-US" altLang="zh-CN" dirty="0"/>
              <a:t> / </a:t>
            </a:r>
            <a:r>
              <a:rPr lang="zh-CN" altLang="en-US" dirty="0"/>
              <a:t>的 </a:t>
            </a:r>
            <a:r>
              <a:rPr lang="en-US" altLang="zh-CN" dirty="0"/>
              <a:t>/ </a:t>
            </a:r>
            <a:r>
              <a:rPr lang="zh-CN" altLang="en-US" b="1" u="sng" dirty="0"/>
              <a:t>趋势</a:t>
            </a:r>
            <a:endParaRPr kumimoji="1" lang="zh-CN" altLang="en-US" b="1" u="sng" dirty="0"/>
          </a:p>
        </p:txBody>
      </p:sp>
      <p:pic>
        <p:nvPicPr>
          <p:cNvPr id="23" name="Picture 14" descr="ballot box with check&quot; Emoji - Download for free – Iconduck">
            <a:extLst>
              <a:ext uri="{FF2B5EF4-FFF2-40B4-BE49-F238E27FC236}">
                <a16:creationId xmlns:a16="http://schemas.microsoft.com/office/drawing/2014/main" id="{BF5D53E7-B7DF-0684-2F23-7B22AF079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8704" y="1849083"/>
            <a:ext cx="229195" cy="22919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8" descr="Check Mark Cross Box Vector Isolated : image vectorielle de stock (libre de  droits) 1621209412 | Shutterstock">
            <a:extLst>
              <a:ext uri="{FF2B5EF4-FFF2-40B4-BE49-F238E27FC236}">
                <a16:creationId xmlns:a16="http://schemas.microsoft.com/office/drawing/2014/main" id="{5FF67CD8-723D-9B7C-D359-0CEDE41255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970" t="11468" r="8252" b="20264"/>
          <a:stretch/>
        </p:blipFill>
        <p:spPr bwMode="auto">
          <a:xfrm>
            <a:off x="5469707" y="2469874"/>
            <a:ext cx="229316" cy="229195"/>
          </a:xfrm>
          <a:prstGeom prst="rect">
            <a:avLst/>
          </a:prstGeom>
          <a:noFill/>
          <a:extLst>
            <a:ext uri="{909E8E84-426E-40DD-AFC4-6F175D3DCCD1}">
              <a14:hiddenFill xmlns:a14="http://schemas.microsoft.com/office/drawing/2010/main">
                <a:solidFill>
                  <a:srgbClr val="FFFFFF"/>
                </a:solidFill>
              </a14:hiddenFill>
            </a:ext>
          </a:extLst>
        </p:spPr>
      </p:pic>
      <p:sp>
        <p:nvSpPr>
          <p:cNvPr id="25" name="内容占位符 2">
            <a:extLst>
              <a:ext uri="{FF2B5EF4-FFF2-40B4-BE49-F238E27FC236}">
                <a16:creationId xmlns:a16="http://schemas.microsoft.com/office/drawing/2014/main" id="{903707E8-0134-ED32-0CEA-B51B201AE205}"/>
              </a:ext>
            </a:extLst>
          </p:cNvPr>
          <p:cNvSpPr txBox="1">
            <a:spLocks/>
          </p:cNvSpPr>
          <p:nvPr/>
        </p:nvSpPr>
        <p:spPr>
          <a:xfrm>
            <a:off x="180000" y="3370538"/>
            <a:ext cx="11820656" cy="7065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000"/>
              </a:buClr>
              <a:buSzPct val="80000"/>
              <a:buFont typeface="Wingdings" pitchFamily="2" charset="2"/>
              <a:buChar char="n"/>
              <a:defRPr kumimoji="1" sz="2800" b="0" kern="1200">
                <a:solidFill>
                  <a:schemeClr val="tx1"/>
                </a:solidFill>
                <a:latin typeface="Arial" panose="020B0604020202020204" pitchFamily="34" charset="0"/>
                <a:ea typeface="Meiryo" panose="020B0604030504040204" pitchFamily="34" charset="-128"/>
                <a:cs typeface="Arial" panose="020B0604020202020204" pitchFamily="34" charset="0"/>
              </a:defRPr>
            </a:lvl1pPr>
            <a:lvl2pPr marL="742950" indent="-285750" algn="l" defTabSz="914400" rtl="0" eaLnBrk="1" latinLnBrk="0" hangingPunct="1">
              <a:spcBef>
                <a:spcPct val="20000"/>
              </a:spcBef>
              <a:buClr>
                <a:schemeClr val="accent5">
                  <a:lumMod val="60000"/>
                  <a:lumOff val="40000"/>
                </a:schemeClr>
              </a:buClr>
              <a:buSzPct val="80000"/>
              <a:buFont typeface="Wingdings" pitchFamily="2" charset="2"/>
              <a:buChar char="n"/>
              <a:defRPr kumimoji="1" sz="2400" kern="1200">
                <a:solidFill>
                  <a:schemeClr val="tx1"/>
                </a:solidFill>
                <a:latin typeface="Arial" panose="020B0604020202020204" pitchFamily="34" charset="0"/>
                <a:ea typeface="Meiryo" panose="020B0604030504040204" pitchFamily="34" charset="-128"/>
                <a:cs typeface="Arial" panose="020B0604020202020204" pitchFamily="34" charset="0"/>
              </a:defRPr>
            </a:lvl2pPr>
            <a:lvl3pPr marL="1143000" indent="-228600" algn="l" defTabSz="914400" rtl="0" eaLnBrk="1" latinLnBrk="0" hangingPunct="1">
              <a:spcBef>
                <a:spcPct val="20000"/>
              </a:spcBef>
              <a:buClr>
                <a:schemeClr val="bg2">
                  <a:lumMod val="75000"/>
                </a:schemeClr>
              </a:buClr>
              <a:buSzPct val="80000"/>
              <a:buFont typeface="Wingdings" pitchFamily="2" charset="2"/>
              <a:buChar char="n"/>
              <a:defRPr kumimoji="1" sz="2000" kern="1200">
                <a:solidFill>
                  <a:schemeClr val="tx1"/>
                </a:solidFill>
                <a:latin typeface="Arial" panose="020B0604020202020204" pitchFamily="34" charset="0"/>
                <a:ea typeface="Meiryo" panose="020B0604030504040204" pitchFamily="34" charset="-128"/>
                <a:cs typeface="Arial" panose="020B0604020202020204" pitchFamily="34" charset="0"/>
              </a:defRPr>
            </a:lvl3pPr>
            <a:lvl4pPr marL="1600200" indent="-228600" algn="l" defTabSz="914400" rtl="0" eaLnBrk="1" latinLnBrk="0" hangingPunct="1">
              <a:spcBef>
                <a:spcPct val="20000"/>
              </a:spcBef>
              <a:buClr>
                <a:schemeClr val="bg1">
                  <a:lumMod val="85000"/>
                </a:schemeClr>
              </a:buClr>
              <a:buSzPct val="90000"/>
              <a:buFont typeface="Wingdings" pitchFamily="2" charset="2"/>
              <a:buChar char="n"/>
              <a:defRPr kumimoji="1" sz="1800" kern="1200">
                <a:solidFill>
                  <a:schemeClr val="tx1"/>
                </a:solidFill>
                <a:latin typeface="Arial" panose="020B0604020202020204" pitchFamily="34" charset="0"/>
                <a:ea typeface="Meiryo" panose="020B0604030504040204" pitchFamily="34" charset="-128"/>
                <a:cs typeface="Arial" panose="020B0604020202020204" pitchFamily="34" charset="0"/>
              </a:defRPr>
            </a:lvl4pPr>
            <a:lvl5pPr marL="2057400" indent="-228600" algn="l" defTabSz="914400" rtl="0" eaLnBrk="1" latinLnBrk="0" hangingPunct="1">
              <a:spcBef>
                <a:spcPct val="20000"/>
              </a:spcBef>
              <a:buClr>
                <a:schemeClr val="bg1">
                  <a:lumMod val="95000"/>
                </a:schemeClr>
              </a:buClr>
              <a:buSzPct val="80000"/>
              <a:buFont typeface="Wingdings" pitchFamily="2" charset="2"/>
              <a:buChar char="n"/>
              <a:defRPr kumimoji="1" sz="1800" kern="1200">
                <a:solidFill>
                  <a:schemeClr val="tx1"/>
                </a:solidFill>
                <a:latin typeface="Arial" panose="020B0604020202020204" pitchFamily="34" charset="0"/>
                <a:ea typeface="Meiryo" panose="020B0604030504040204" pitchFamily="34" charset="-128"/>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zh-CN" dirty="0"/>
              <a:t>Add word boundary </a:t>
            </a:r>
            <a:r>
              <a:rPr lang="zh-CN" altLang="en-US" b="1" dirty="0"/>
              <a:t>⇨</a:t>
            </a:r>
            <a:r>
              <a:rPr lang="en-US" altLang="zh-CN" dirty="0"/>
              <a:t> </a:t>
            </a:r>
            <a:r>
              <a:rPr lang="en-US" altLang="zh-CN" b="1" dirty="0">
                <a:solidFill>
                  <a:srgbClr val="004EA2"/>
                </a:solidFill>
              </a:rPr>
              <a:t>better alignment</a:t>
            </a:r>
            <a:endParaRPr lang="en-US" altLang="zh-CN" dirty="0">
              <a:solidFill>
                <a:srgbClr val="C00000"/>
              </a:solidFill>
            </a:endParaRPr>
          </a:p>
        </p:txBody>
      </p:sp>
      <p:sp>
        <p:nvSpPr>
          <p:cNvPr id="27" name="文本框 26">
            <a:extLst>
              <a:ext uri="{FF2B5EF4-FFF2-40B4-BE49-F238E27FC236}">
                <a16:creationId xmlns:a16="http://schemas.microsoft.com/office/drawing/2014/main" id="{0E6380F4-3672-E048-5E24-6AFF0BDB8DCA}"/>
              </a:ext>
            </a:extLst>
          </p:cNvPr>
          <p:cNvSpPr txBox="1"/>
          <p:nvPr/>
        </p:nvSpPr>
        <p:spPr>
          <a:xfrm>
            <a:off x="1775520" y="2086404"/>
            <a:ext cx="1396857" cy="369332"/>
          </a:xfrm>
          <a:prstGeom prst="rect">
            <a:avLst/>
          </a:prstGeom>
          <a:noFill/>
        </p:spPr>
        <p:txBody>
          <a:bodyPr wrap="none" rtlCol="0">
            <a:spAutoFit/>
          </a:bodyPr>
          <a:lstStyle/>
          <a:p>
            <a:r>
              <a:rPr lang="en-US" altLang="zh-CN" dirty="0">
                <a:latin typeface="Bangla MN" pitchFamily="2" charset="0"/>
                <a:cs typeface="Bangla MN" pitchFamily="2" charset="0"/>
              </a:rPr>
              <a:t>Japanese</a:t>
            </a:r>
            <a:r>
              <a:rPr lang="en-US" altLang="zh-CN" sz="1400" baseline="30000" dirty="0">
                <a:solidFill>
                  <a:schemeClr val="tx1">
                    <a:lumMod val="50000"/>
                    <a:lumOff val="50000"/>
                  </a:schemeClr>
                </a:solidFill>
              </a:rPr>
              <a:t>*</a:t>
            </a:r>
            <a:endParaRPr lang="zh-CN" altLang="en-US" sz="1400" baseline="30000" dirty="0">
              <a:solidFill>
                <a:schemeClr val="tx1">
                  <a:lumMod val="50000"/>
                  <a:lumOff val="50000"/>
                </a:schemeClr>
              </a:solidFill>
            </a:endParaRPr>
          </a:p>
        </p:txBody>
      </p:sp>
      <p:sp>
        <p:nvSpPr>
          <p:cNvPr id="28" name="文本框 27">
            <a:extLst>
              <a:ext uri="{FF2B5EF4-FFF2-40B4-BE49-F238E27FC236}">
                <a16:creationId xmlns:a16="http://schemas.microsoft.com/office/drawing/2014/main" id="{558AB75D-C3FD-EB3D-979D-F2C61476842A}"/>
              </a:ext>
            </a:extLst>
          </p:cNvPr>
          <p:cNvSpPr txBox="1"/>
          <p:nvPr/>
        </p:nvSpPr>
        <p:spPr>
          <a:xfrm>
            <a:off x="1774800" y="4086575"/>
            <a:ext cx="1327608" cy="369332"/>
          </a:xfrm>
          <a:prstGeom prst="rect">
            <a:avLst/>
          </a:prstGeom>
          <a:noFill/>
        </p:spPr>
        <p:txBody>
          <a:bodyPr wrap="none" rtlCol="0">
            <a:spAutoFit/>
          </a:bodyPr>
          <a:lstStyle/>
          <a:p>
            <a:r>
              <a:rPr lang="en-US" altLang="zh-CN" dirty="0">
                <a:latin typeface="Bangla MN" pitchFamily="2" charset="0"/>
                <a:cs typeface="Bangla MN" pitchFamily="2" charset="0"/>
              </a:rPr>
              <a:t>Chinese</a:t>
            </a:r>
            <a:r>
              <a:rPr lang="en-US" altLang="zh-CN" sz="1400" baseline="30000" dirty="0">
                <a:solidFill>
                  <a:schemeClr val="tx1">
                    <a:lumMod val="50000"/>
                    <a:lumOff val="50000"/>
                  </a:schemeClr>
                </a:solidFill>
              </a:rPr>
              <a:t>**</a:t>
            </a:r>
            <a:endParaRPr lang="zh-CN" altLang="en-US" sz="1400" baseline="30000" dirty="0">
              <a:solidFill>
                <a:schemeClr val="tx1">
                  <a:lumMod val="50000"/>
                  <a:lumOff val="50000"/>
                </a:schemeClr>
              </a:solidFill>
            </a:endParaRPr>
          </a:p>
        </p:txBody>
      </p:sp>
      <p:sp>
        <p:nvSpPr>
          <p:cNvPr id="29" name="文本框 28">
            <a:extLst>
              <a:ext uri="{FF2B5EF4-FFF2-40B4-BE49-F238E27FC236}">
                <a16:creationId xmlns:a16="http://schemas.microsoft.com/office/drawing/2014/main" id="{B45B4186-B3AA-03BA-E91F-85EEDC352852}"/>
              </a:ext>
            </a:extLst>
          </p:cNvPr>
          <p:cNvSpPr txBox="1"/>
          <p:nvPr/>
        </p:nvSpPr>
        <p:spPr>
          <a:xfrm>
            <a:off x="3935760" y="5145868"/>
            <a:ext cx="5331331" cy="369332"/>
          </a:xfrm>
          <a:prstGeom prst="rect">
            <a:avLst/>
          </a:prstGeom>
          <a:noFill/>
        </p:spPr>
        <p:txBody>
          <a:bodyPr wrap="none" rtlCol="0">
            <a:spAutoFit/>
          </a:bodyPr>
          <a:lstStyle/>
          <a:p>
            <a:r>
              <a:rPr lang="en-US" altLang="zh-CN" dirty="0"/>
              <a:t>There is a </a:t>
            </a:r>
            <a:r>
              <a:rPr lang="en-US" altLang="zh-CN" b="1" u="sng" dirty="0"/>
              <a:t>trend</a:t>
            </a:r>
            <a:r>
              <a:rPr lang="en-US" altLang="zh-CN" dirty="0"/>
              <a:t> of </a:t>
            </a:r>
            <a:r>
              <a:rPr lang="en-US" altLang="zh-CN" b="1" u="sng" dirty="0"/>
              <a:t>integration</a:t>
            </a:r>
            <a:r>
              <a:rPr lang="en-US" altLang="zh-CN" dirty="0"/>
              <a:t> with </a:t>
            </a:r>
            <a:r>
              <a:rPr lang="en-US" altLang="zh-CN" b="1" u="sng" dirty="0"/>
              <a:t>WeChat</a:t>
            </a:r>
            <a:r>
              <a:rPr lang="en-US" altLang="zh-CN" dirty="0"/>
              <a:t> and </a:t>
            </a:r>
            <a:r>
              <a:rPr lang="en-US" altLang="zh-CN" b="1" u="sng" dirty="0"/>
              <a:t>Alipay</a:t>
            </a:r>
            <a:endParaRPr kumimoji="1" lang="zh-CN" altLang="en-US" b="1" u="sng" dirty="0"/>
          </a:p>
        </p:txBody>
      </p:sp>
      <p:sp>
        <p:nvSpPr>
          <p:cNvPr id="30" name="文本框 29">
            <a:extLst>
              <a:ext uri="{FF2B5EF4-FFF2-40B4-BE49-F238E27FC236}">
                <a16:creationId xmlns:a16="http://schemas.microsoft.com/office/drawing/2014/main" id="{72EADC31-F71B-422E-7877-0F2083B8A64E}"/>
              </a:ext>
            </a:extLst>
          </p:cNvPr>
          <p:cNvSpPr txBox="1"/>
          <p:nvPr/>
        </p:nvSpPr>
        <p:spPr>
          <a:xfrm>
            <a:off x="3935760" y="4077072"/>
            <a:ext cx="3877985" cy="369332"/>
          </a:xfrm>
          <a:prstGeom prst="rect">
            <a:avLst/>
          </a:prstGeom>
          <a:noFill/>
        </p:spPr>
        <p:txBody>
          <a:bodyPr wrap="none" rtlCol="0">
            <a:spAutoFit/>
          </a:bodyPr>
          <a:lstStyle/>
          <a:p>
            <a:r>
              <a:rPr lang="zh-CN" altLang="en-US" dirty="0"/>
              <a:t>目前出现与微信、支付宝结合的趋势</a:t>
            </a:r>
            <a:endParaRPr kumimoji="1" lang="zh-CN" altLang="en-US" dirty="0"/>
          </a:p>
        </p:txBody>
      </p:sp>
      <p:sp>
        <p:nvSpPr>
          <p:cNvPr id="31" name="文本框 30">
            <a:extLst>
              <a:ext uri="{FF2B5EF4-FFF2-40B4-BE49-F238E27FC236}">
                <a16:creationId xmlns:a16="http://schemas.microsoft.com/office/drawing/2014/main" id="{74D22C47-302A-612A-68E9-397A46265D9D}"/>
              </a:ext>
            </a:extLst>
          </p:cNvPr>
          <p:cNvSpPr txBox="1"/>
          <p:nvPr/>
        </p:nvSpPr>
        <p:spPr>
          <a:xfrm>
            <a:off x="1774800" y="4627989"/>
            <a:ext cx="1364861" cy="369332"/>
          </a:xfrm>
          <a:prstGeom prst="rect">
            <a:avLst/>
          </a:prstGeom>
          <a:noFill/>
        </p:spPr>
        <p:txBody>
          <a:bodyPr wrap="none" rtlCol="0">
            <a:spAutoFit/>
          </a:bodyPr>
          <a:lstStyle/>
          <a:p>
            <a:r>
              <a:rPr lang="en-US" altLang="zh-CN" dirty="0">
                <a:latin typeface="Bangla MN" pitchFamily="2" charset="0"/>
                <a:cs typeface="Bangla MN" pitchFamily="2" charset="0"/>
              </a:rPr>
              <a:t>word seg.</a:t>
            </a:r>
            <a:endParaRPr lang="zh-CN" altLang="en-US" dirty="0">
              <a:latin typeface="Bangla MN" pitchFamily="2" charset="0"/>
              <a:cs typeface="Bangla MN" pitchFamily="2" charset="0"/>
            </a:endParaRPr>
          </a:p>
        </p:txBody>
      </p:sp>
      <p:sp>
        <p:nvSpPr>
          <p:cNvPr id="32" name="文本框 31">
            <a:extLst>
              <a:ext uri="{FF2B5EF4-FFF2-40B4-BE49-F238E27FC236}">
                <a16:creationId xmlns:a16="http://schemas.microsoft.com/office/drawing/2014/main" id="{1B8DE8D7-14BB-4272-B18B-58E671B4430C}"/>
              </a:ext>
            </a:extLst>
          </p:cNvPr>
          <p:cNvSpPr txBox="1"/>
          <p:nvPr/>
        </p:nvSpPr>
        <p:spPr>
          <a:xfrm>
            <a:off x="1774800" y="5157192"/>
            <a:ext cx="1069524" cy="369332"/>
          </a:xfrm>
          <a:prstGeom prst="rect">
            <a:avLst/>
          </a:prstGeom>
          <a:noFill/>
        </p:spPr>
        <p:txBody>
          <a:bodyPr wrap="none" rtlCol="0">
            <a:spAutoFit/>
          </a:bodyPr>
          <a:lstStyle/>
          <a:p>
            <a:r>
              <a:rPr lang="en-US" altLang="zh-CN" dirty="0">
                <a:latin typeface="Bangla MN" pitchFamily="2" charset="0"/>
                <a:cs typeface="Bangla MN" pitchFamily="2" charset="0"/>
              </a:rPr>
              <a:t>English</a:t>
            </a:r>
            <a:endParaRPr lang="zh-CN" altLang="en-US" dirty="0">
              <a:latin typeface="Bangla MN" pitchFamily="2" charset="0"/>
              <a:cs typeface="Bangla MN" pitchFamily="2" charset="0"/>
            </a:endParaRPr>
          </a:p>
        </p:txBody>
      </p:sp>
      <p:sp>
        <p:nvSpPr>
          <p:cNvPr id="33" name="矩形 32">
            <a:extLst>
              <a:ext uri="{FF2B5EF4-FFF2-40B4-BE49-F238E27FC236}">
                <a16:creationId xmlns:a16="http://schemas.microsoft.com/office/drawing/2014/main" id="{5981CBF2-3BEF-9FF0-87CB-AA6F6AB259C2}"/>
              </a:ext>
            </a:extLst>
          </p:cNvPr>
          <p:cNvSpPr/>
          <p:nvPr/>
        </p:nvSpPr>
        <p:spPr>
          <a:xfrm>
            <a:off x="3945632" y="4583478"/>
            <a:ext cx="5534744" cy="1015266"/>
          </a:xfrm>
          <a:prstGeom prst="rect">
            <a:avLst/>
          </a:prstGeom>
          <a:solidFill>
            <a:schemeClr val="tx2">
              <a:lumMod val="60000"/>
              <a:lumOff val="40000"/>
              <a:alpha val="1101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5" name="直线箭头连接符 34">
            <a:extLst>
              <a:ext uri="{FF2B5EF4-FFF2-40B4-BE49-F238E27FC236}">
                <a16:creationId xmlns:a16="http://schemas.microsoft.com/office/drawing/2014/main" id="{4DB3A108-EF56-4418-5044-09A3548EE7E5}"/>
              </a:ext>
            </a:extLst>
          </p:cNvPr>
          <p:cNvCxnSpPr/>
          <p:nvPr/>
        </p:nvCxnSpPr>
        <p:spPr>
          <a:xfrm flipV="1">
            <a:off x="5231904" y="4950671"/>
            <a:ext cx="3744416" cy="288032"/>
          </a:xfrm>
          <a:prstGeom prst="straightConnector1">
            <a:avLst/>
          </a:prstGeom>
          <a:ln w="1905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B730BF5C-7CD2-DA8F-E788-564F7B1D671A}"/>
              </a:ext>
            </a:extLst>
          </p:cNvPr>
          <p:cNvCxnSpPr>
            <a:cxnSpLocks/>
          </p:cNvCxnSpPr>
          <p:nvPr/>
        </p:nvCxnSpPr>
        <p:spPr>
          <a:xfrm flipV="1">
            <a:off x="6347240" y="4933585"/>
            <a:ext cx="1575512" cy="305118"/>
          </a:xfrm>
          <a:prstGeom prst="straightConnector1">
            <a:avLst/>
          </a:prstGeom>
          <a:ln w="19050">
            <a:solidFill>
              <a:srgbClr val="75904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A33351EB-6495-190F-E1E7-50FA279511A8}"/>
              </a:ext>
            </a:extLst>
          </p:cNvPr>
          <p:cNvCxnSpPr>
            <a:cxnSpLocks/>
          </p:cNvCxnSpPr>
          <p:nvPr/>
        </p:nvCxnSpPr>
        <p:spPr>
          <a:xfrm flipH="1" flipV="1">
            <a:off x="6037412" y="4925042"/>
            <a:ext cx="1642764" cy="313661"/>
          </a:xfrm>
          <a:prstGeom prst="straightConnector1">
            <a:avLst/>
          </a:prstGeom>
          <a:ln w="1905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F5CEA0F2-7937-330A-9E8D-3D152B9CCA12}"/>
              </a:ext>
            </a:extLst>
          </p:cNvPr>
          <p:cNvCxnSpPr>
            <a:cxnSpLocks/>
          </p:cNvCxnSpPr>
          <p:nvPr/>
        </p:nvCxnSpPr>
        <p:spPr>
          <a:xfrm flipH="1" flipV="1">
            <a:off x="7104112" y="4910013"/>
            <a:ext cx="1625438" cy="299328"/>
          </a:xfrm>
          <a:prstGeom prst="straightConnector1">
            <a:avLst/>
          </a:prstGeom>
          <a:ln w="19050">
            <a:solidFill>
              <a:srgbClr val="F8B26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F125BA12-37D2-D2E1-88CB-64BDAD078094}"/>
              </a:ext>
            </a:extLst>
          </p:cNvPr>
          <p:cNvSpPr txBox="1"/>
          <p:nvPr/>
        </p:nvSpPr>
        <p:spPr>
          <a:xfrm>
            <a:off x="180000" y="6335742"/>
            <a:ext cx="7995175" cy="523220"/>
          </a:xfrm>
          <a:prstGeom prst="rect">
            <a:avLst/>
          </a:prstGeom>
          <a:noFill/>
        </p:spPr>
        <p:txBody>
          <a:bodyPr wrap="square">
            <a:spAutoFit/>
          </a:bodyPr>
          <a:lstStyle/>
          <a:p>
            <a:pPr indent="0">
              <a:buNone/>
            </a:pPr>
            <a:r>
              <a:rPr lang="en-US" altLang="zh-CN" sz="1400" dirty="0">
                <a:solidFill>
                  <a:schemeClr val="tx1">
                    <a:lumMod val="50000"/>
                    <a:lumOff val="50000"/>
                  </a:schemeClr>
                </a:solidFill>
              </a:rPr>
              <a:t>* </a:t>
            </a:r>
            <a:r>
              <a:rPr lang="en-US" altLang="zh-CN" sz="1400" dirty="0" err="1">
                <a:solidFill>
                  <a:schemeClr val="tx1">
                    <a:lumMod val="50000"/>
                    <a:lumOff val="50000"/>
                  </a:schemeClr>
                </a:solidFill>
              </a:rPr>
              <a:t>Juman</a:t>
            </a:r>
            <a:r>
              <a:rPr lang="en-US" altLang="zh-CN" sz="1400" dirty="0">
                <a:solidFill>
                  <a:schemeClr val="tx1">
                    <a:lumMod val="50000"/>
                    <a:lumOff val="50000"/>
                  </a:schemeClr>
                </a:solidFill>
              </a:rPr>
              <a:t>++: A Morphological Analysis Toolkit for Scriptio Continua</a:t>
            </a:r>
          </a:p>
          <a:p>
            <a:r>
              <a:rPr lang="en-US" altLang="zh-CN" sz="1400" dirty="0">
                <a:solidFill>
                  <a:schemeClr val="tx1">
                    <a:lumMod val="50000"/>
                    <a:lumOff val="50000"/>
                  </a:schemeClr>
                </a:solidFill>
              </a:rPr>
              <a:t>** PKUSEG: A Toolkit for Multi-Domain Chinese Word Segmentation</a:t>
            </a:r>
          </a:p>
        </p:txBody>
      </p:sp>
      <p:sp>
        <p:nvSpPr>
          <p:cNvPr id="7" name="文本框 6">
            <a:extLst>
              <a:ext uri="{FF2B5EF4-FFF2-40B4-BE49-F238E27FC236}">
                <a16:creationId xmlns:a16="http://schemas.microsoft.com/office/drawing/2014/main" id="{B67FE2E4-772E-98FF-08B0-C0E4FCAA0287}"/>
              </a:ext>
            </a:extLst>
          </p:cNvPr>
          <p:cNvSpPr txBox="1"/>
          <p:nvPr/>
        </p:nvSpPr>
        <p:spPr>
          <a:xfrm>
            <a:off x="3866407" y="2378478"/>
            <a:ext cx="1725537" cy="584775"/>
          </a:xfrm>
          <a:prstGeom prst="rect">
            <a:avLst/>
          </a:prstGeom>
          <a:noFill/>
        </p:spPr>
        <p:txBody>
          <a:bodyPr wrap="none" rtlCol="0">
            <a:spAutoFit/>
          </a:bodyPr>
          <a:lstStyle/>
          <a:p>
            <a:r>
              <a:rPr lang="en-US" altLang="zh-CN" sz="1600" dirty="0">
                <a:solidFill>
                  <a:schemeClr val="tx1">
                    <a:lumMod val="50000"/>
                    <a:lumOff val="50000"/>
                  </a:schemeClr>
                </a:solidFill>
              </a:rPr>
              <a:t>right of foreigners </a:t>
            </a:r>
          </a:p>
          <a:p>
            <a:r>
              <a:rPr lang="en-US" altLang="zh-CN" sz="1600" dirty="0">
                <a:solidFill>
                  <a:schemeClr val="tx1">
                    <a:lumMod val="50000"/>
                    <a:lumOff val="50000"/>
                  </a:schemeClr>
                </a:solidFill>
              </a:rPr>
              <a:t>to vote</a:t>
            </a:r>
            <a:endParaRPr lang="zh-CN" altLang="en-US" sz="1600" dirty="0">
              <a:solidFill>
                <a:schemeClr val="tx1">
                  <a:lumMod val="50000"/>
                  <a:lumOff val="50000"/>
                </a:schemeClr>
              </a:solidFill>
            </a:endParaRPr>
          </a:p>
        </p:txBody>
      </p:sp>
    </p:spTree>
    <p:extLst>
      <p:ext uri="{BB962C8B-B14F-4D97-AF65-F5344CB8AC3E}">
        <p14:creationId xmlns:p14="http://schemas.microsoft.com/office/powerpoint/2010/main" val="23157032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Evaluation</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2012000" cy="5891110"/>
          </a:xfrm>
          <a:ln>
            <a:noFill/>
          </a:ln>
        </p:spPr>
        <p:txBody>
          <a:bodyPr>
            <a:normAutofit/>
          </a:bodyPr>
          <a:lstStyle/>
          <a:p>
            <a:r>
              <a:rPr lang="en-US" altLang="zh-CN" dirty="0"/>
              <a:t>Linguistic Evaluation Benchmark</a:t>
            </a:r>
          </a:p>
          <a:p>
            <a:pPr lvl="1"/>
            <a:r>
              <a:rPr lang="en-US" altLang="zh-CN" dirty="0"/>
              <a:t>Construction</a:t>
            </a:r>
          </a:p>
          <a:p>
            <a:pPr lvl="1"/>
            <a:r>
              <a:rPr lang="en-US" altLang="zh-CN" dirty="0"/>
              <a:t>Evaluation on MT output of GPT-4</a:t>
            </a:r>
          </a:p>
          <a:p>
            <a:pPr lvl="1"/>
            <a:r>
              <a:rPr lang="en-US" altLang="zh-CN" dirty="0"/>
              <a:t>Evaluation on </a:t>
            </a:r>
            <a:r>
              <a:rPr lang="en-US" altLang="zh-CN" i="1" dirty="0"/>
              <a:t>MT Metrics</a:t>
            </a:r>
          </a:p>
          <a:p>
            <a:r>
              <a:rPr lang="en-US" altLang="zh-CN" dirty="0"/>
              <a:t>Context-aware MT evaluation</a:t>
            </a: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40</a:t>
            </a:fld>
            <a:endParaRPr lang="ja-JP" altLang="en-US" dirty="0"/>
          </a:p>
        </p:txBody>
      </p:sp>
      <p:grpSp>
        <p:nvGrpSpPr>
          <p:cNvPr id="5" name="组合 4">
            <a:extLst>
              <a:ext uri="{FF2B5EF4-FFF2-40B4-BE49-F238E27FC236}">
                <a16:creationId xmlns:a16="http://schemas.microsoft.com/office/drawing/2014/main" id="{C695F58E-F625-2F25-AD19-E6FEE2C47FEE}"/>
              </a:ext>
            </a:extLst>
          </p:cNvPr>
          <p:cNvGrpSpPr/>
          <p:nvPr/>
        </p:nvGrpSpPr>
        <p:grpSpPr>
          <a:xfrm>
            <a:off x="9048328" y="866090"/>
            <a:ext cx="2329428" cy="1864712"/>
            <a:chOff x="5735960" y="4660632"/>
            <a:chExt cx="2329428" cy="1864712"/>
          </a:xfrm>
        </p:grpSpPr>
        <p:sp>
          <p:nvSpPr>
            <p:cNvPr id="6" name="文本框 5">
              <a:extLst>
                <a:ext uri="{FF2B5EF4-FFF2-40B4-BE49-F238E27FC236}">
                  <a16:creationId xmlns:a16="http://schemas.microsoft.com/office/drawing/2014/main" id="{3440CE45-EF9C-1D67-738A-0BE2059B7896}"/>
                </a:ext>
              </a:extLst>
            </p:cNvPr>
            <p:cNvSpPr txBox="1"/>
            <p:nvPr/>
          </p:nvSpPr>
          <p:spPr>
            <a:xfrm>
              <a:off x="5735960" y="4660632"/>
              <a:ext cx="1033296" cy="335756"/>
            </a:xfrm>
            <a:prstGeom prst="rect">
              <a:avLst/>
            </a:prstGeom>
            <a:noFill/>
          </p:spPr>
          <p:txBody>
            <a:bodyPr wrap="none" rtlCol="0">
              <a:spAutoFit/>
            </a:bodyPr>
            <a:lstStyle/>
            <a:p>
              <a:r>
                <a:rPr kumimoji="1" lang="en-US" altLang="zh-CN" b="1" dirty="0"/>
                <a:t>Checklist</a:t>
              </a:r>
              <a:endParaRPr kumimoji="1" lang="zh-CN" altLang="en-US" b="1" dirty="0"/>
            </a:p>
          </p:txBody>
        </p:sp>
        <p:sp>
          <p:nvSpPr>
            <p:cNvPr id="7" name="圆角矩形 6">
              <a:extLst>
                <a:ext uri="{FF2B5EF4-FFF2-40B4-BE49-F238E27FC236}">
                  <a16:creationId xmlns:a16="http://schemas.microsoft.com/office/drawing/2014/main" id="{8CB66846-701A-6833-72F0-F3F8CAD6D517}"/>
                </a:ext>
              </a:extLst>
            </p:cNvPr>
            <p:cNvSpPr/>
            <p:nvPr/>
          </p:nvSpPr>
          <p:spPr>
            <a:xfrm>
              <a:off x="5749329" y="4724321"/>
              <a:ext cx="1058665" cy="239067"/>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24BFB06A-5E5C-EBE4-ED2A-AB0E438F672C}"/>
                </a:ext>
              </a:extLst>
            </p:cNvPr>
            <p:cNvSpPr txBox="1"/>
            <p:nvPr/>
          </p:nvSpPr>
          <p:spPr>
            <a:xfrm>
              <a:off x="6231232" y="5048016"/>
              <a:ext cx="1834156" cy="1477328"/>
            </a:xfrm>
            <a:prstGeom prst="rect">
              <a:avLst/>
            </a:prstGeom>
            <a:noFill/>
          </p:spPr>
          <p:txBody>
            <a:bodyPr wrap="none" rtlCol="0">
              <a:spAutoFit/>
            </a:bodyPr>
            <a:lstStyle/>
            <a:p>
              <a:r>
                <a:rPr lang="en-US" altLang="zh-CN" dirty="0">
                  <a:latin typeface="Bangla MN" pitchFamily="2" charset="0"/>
                  <a:cs typeface="Bangla MN" pitchFamily="2" charset="0"/>
                </a:rPr>
                <a:t>Ambiguity</a:t>
              </a:r>
            </a:p>
            <a:p>
              <a:r>
                <a:rPr kumimoji="1" lang="en-US" altLang="zh-CN" dirty="0">
                  <a:latin typeface="Bangla MN" pitchFamily="2" charset="0"/>
                  <a:cs typeface="Bangla MN" pitchFamily="2" charset="0"/>
                </a:rPr>
                <a:t>Composition</a:t>
              </a:r>
            </a:p>
            <a:p>
              <a:r>
                <a:rPr lang="en-US" altLang="zh-CN" dirty="0">
                  <a:latin typeface="Bangla MN" pitchFamily="2" charset="0"/>
                  <a:cs typeface="Bangla MN" pitchFamily="2" charset="0"/>
                </a:rPr>
                <a:t>Punctuation</a:t>
              </a:r>
            </a:p>
            <a:p>
              <a:r>
                <a:rPr lang="en-US" altLang="zh-CN" dirty="0">
                  <a:latin typeface="Bangla MN" pitchFamily="2" charset="0"/>
                  <a:cs typeface="Bangla MN" pitchFamily="2" charset="0"/>
                </a:rPr>
                <a:t>Verb tense</a:t>
              </a:r>
            </a:p>
            <a:p>
              <a:r>
                <a:rPr kumimoji="1" lang="en-US" altLang="zh-CN" dirty="0">
                  <a:latin typeface="Bangla MN" pitchFamily="2" charset="0"/>
                  <a:cs typeface="Bangla MN" pitchFamily="2" charset="0"/>
                </a:rPr>
                <a:t>…</a:t>
              </a:r>
              <a:endParaRPr kumimoji="1" lang="zh-CN" altLang="en-US" dirty="0">
                <a:latin typeface="Bangla MN" pitchFamily="2" charset="0"/>
                <a:cs typeface="Bangla MN" pitchFamily="2" charset="0"/>
              </a:endParaRPr>
            </a:p>
          </p:txBody>
        </p:sp>
        <p:sp>
          <p:nvSpPr>
            <p:cNvPr id="9" name="矩形 8">
              <a:extLst>
                <a:ext uri="{FF2B5EF4-FFF2-40B4-BE49-F238E27FC236}">
                  <a16:creationId xmlns:a16="http://schemas.microsoft.com/office/drawing/2014/main" id="{E511EA40-01AF-CEBD-F078-1D415783D136}"/>
                </a:ext>
              </a:extLst>
            </p:cNvPr>
            <p:cNvSpPr/>
            <p:nvPr/>
          </p:nvSpPr>
          <p:spPr>
            <a:xfrm>
              <a:off x="5755653" y="4963389"/>
              <a:ext cx="2309735" cy="1561955"/>
            </a:xfrm>
            <a:prstGeom prst="rect">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Picture 14" descr="ballot box with check&quot; Emoji - Download for free – Iconduck">
              <a:extLst>
                <a:ext uri="{FF2B5EF4-FFF2-40B4-BE49-F238E27FC236}">
                  <a16:creationId xmlns:a16="http://schemas.microsoft.com/office/drawing/2014/main" id="{2C4A6948-6816-B80B-F2AC-BEB46FDE3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782" y="5070158"/>
              <a:ext cx="229195" cy="2291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ballot box with check&quot; Emoji - Download for free – Iconduck">
              <a:extLst>
                <a:ext uri="{FF2B5EF4-FFF2-40B4-BE49-F238E27FC236}">
                  <a16:creationId xmlns:a16="http://schemas.microsoft.com/office/drawing/2014/main" id="{3A858AD6-6A13-C443-CB9B-E5CA41E6D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782" y="5344853"/>
              <a:ext cx="229195" cy="2291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ballot box with check&quot; Emoji - Download for free – Iconduck">
              <a:extLst>
                <a:ext uri="{FF2B5EF4-FFF2-40B4-BE49-F238E27FC236}">
                  <a16:creationId xmlns:a16="http://schemas.microsoft.com/office/drawing/2014/main" id="{3D7DCFDD-B270-3D43-7E23-F87722959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744" y="5893144"/>
              <a:ext cx="229195" cy="2291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Check Mark Cross Box Vector Isolated : image vectorielle de stock (libre de  droits) 1621209412 | Shutterstock">
              <a:extLst>
                <a:ext uri="{FF2B5EF4-FFF2-40B4-BE49-F238E27FC236}">
                  <a16:creationId xmlns:a16="http://schemas.microsoft.com/office/drawing/2014/main" id="{8C35AD9A-4FB0-FA1B-12B5-7E22455C84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970" t="11468" r="8252" b="20264"/>
            <a:stretch/>
          </p:blipFill>
          <p:spPr bwMode="auto">
            <a:xfrm>
              <a:off x="5943600" y="5618449"/>
              <a:ext cx="229316" cy="2291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97685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lang="en-US" altLang="zh-CN" dirty="0"/>
              <a:t>Linguistic Evaluation Benchmark</a:t>
            </a:r>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2012000" cy="562518"/>
          </a:xfrm>
          <a:ln>
            <a:noFill/>
          </a:ln>
        </p:spPr>
        <p:txBody>
          <a:bodyPr>
            <a:normAutofit/>
          </a:bodyPr>
          <a:lstStyle/>
          <a:p>
            <a:r>
              <a:rPr lang="en-US" altLang="zh-CN" dirty="0"/>
              <a:t>Evaluate on </a:t>
            </a:r>
            <a:r>
              <a:rPr lang="en-US" altLang="zh-CN" b="1" dirty="0">
                <a:effectLst/>
                <a:highlight>
                  <a:srgbClr val="FFFD78"/>
                </a:highlight>
                <a:latin typeface="Helvetica" pitchFamily="2" charset="0"/>
              </a:rPr>
              <a:t>language-specific</a:t>
            </a:r>
            <a:r>
              <a:rPr lang="zh-CN" altLang="en-US" i="1" dirty="0">
                <a:effectLst/>
                <a:latin typeface="Helvetica" pitchFamily="2" charset="0"/>
              </a:rPr>
              <a:t> </a:t>
            </a:r>
            <a:r>
              <a:rPr lang="en-US" altLang="zh-CN" dirty="0"/>
              <a:t>linguistic phenomenon </a:t>
            </a:r>
            <a:r>
              <a:rPr lang="en-US" altLang="zh-CN" sz="2000" dirty="0">
                <a:solidFill>
                  <a:schemeClr val="tx1">
                    <a:lumMod val="50000"/>
                    <a:lumOff val="50000"/>
                  </a:schemeClr>
                </a:solidFill>
              </a:rPr>
              <a:t>[1]</a:t>
            </a:r>
            <a:endParaRPr lang="en-US" altLang="zh-CN" dirty="0">
              <a:solidFill>
                <a:schemeClr val="tx1">
                  <a:lumMod val="50000"/>
                  <a:lumOff val="50000"/>
                </a:schemeClr>
              </a:solidFill>
            </a:endParaRP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41</a:t>
            </a:fld>
            <a:endParaRPr lang="ja-JP" altLang="en-US" dirty="0"/>
          </a:p>
        </p:txBody>
      </p:sp>
      <p:pic>
        <p:nvPicPr>
          <p:cNvPr id="5" name="图片 4">
            <a:extLst>
              <a:ext uri="{FF2B5EF4-FFF2-40B4-BE49-F238E27FC236}">
                <a16:creationId xmlns:a16="http://schemas.microsoft.com/office/drawing/2014/main" id="{6A70168C-CE59-2AA3-4844-387BB15109E6}"/>
              </a:ext>
            </a:extLst>
          </p:cNvPr>
          <p:cNvPicPr>
            <a:picLocks noChangeAspect="1"/>
          </p:cNvPicPr>
          <p:nvPr/>
        </p:nvPicPr>
        <p:blipFill>
          <a:blip r:embed="rId3"/>
          <a:stretch>
            <a:fillRect/>
          </a:stretch>
        </p:blipFill>
        <p:spPr>
          <a:xfrm>
            <a:off x="3459173" y="2060848"/>
            <a:ext cx="5273654" cy="4005307"/>
          </a:xfrm>
          <a:prstGeom prst="rect">
            <a:avLst/>
          </a:prstGeom>
        </p:spPr>
      </p:pic>
      <p:sp>
        <p:nvSpPr>
          <p:cNvPr id="8" name="文本框 7">
            <a:extLst>
              <a:ext uri="{FF2B5EF4-FFF2-40B4-BE49-F238E27FC236}">
                <a16:creationId xmlns:a16="http://schemas.microsoft.com/office/drawing/2014/main" id="{E62D8ADE-6DDA-0E99-8DD5-1FDC536C26DF}"/>
              </a:ext>
            </a:extLst>
          </p:cNvPr>
          <p:cNvSpPr txBox="1"/>
          <p:nvPr/>
        </p:nvSpPr>
        <p:spPr>
          <a:xfrm>
            <a:off x="3459173" y="1786362"/>
            <a:ext cx="2316660" cy="369332"/>
          </a:xfrm>
          <a:prstGeom prst="rect">
            <a:avLst/>
          </a:prstGeom>
          <a:noFill/>
        </p:spPr>
        <p:txBody>
          <a:bodyPr wrap="none" rtlCol="0">
            <a:spAutoFit/>
          </a:bodyPr>
          <a:lstStyle/>
          <a:p>
            <a:r>
              <a:rPr lang="en-US" altLang="zh-CN" dirty="0">
                <a:latin typeface="Bangla MN" pitchFamily="2" charset="0"/>
                <a:cs typeface="Bangla MN" pitchFamily="2" charset="0"/>
              </a:rPr>
              <a:t>German</a:t>
            </a:r>
            <a:r>
              <a:rPr lang="zh-CN" altLang="en-US" dirty="0">
                <a:latin typeface="Bangla MN" pitchFamily="2" charset="0"/>
                <a:cs typeface="Bangla MN" pitchFamily="2" charset="0"/>
              </a:rPr>
              <a:t>→</a:t>
            </a:r>
            <a:r>
              <a:rPr lang="en-US" altLang="zh-CN" dirty="0">
                <a:latin typeface="Bangla MN" pitchFamily="2" charset="0"/>
                <a:cs typeface="Bangla MN" pitchFamily="2" charset="0"/>
              </a:rPr>
              <a:t>English</a:t>
            </a:r>
            <a:endParaRPr lang="zh-CN" altLang="en-US" dirty="0">
              <a:latin typeface="Bangla MN" pitchFamily="2" charset="0"/>
              <a:cs typeface="Bangla MN" pitchFamily="2" charset="0"/>
            </a:endParaRPr>
          </a:p>
        </p:txBody>
      </p:sp>
      <p:sp>
        <p:nvSpPr>
          <p:cNvPr id="9" name="矩形 8">
            <a:extLst>
              <a:ext uri="{FF2B5EF4-FFF2-40B4-BE49-F238E27FC236}">
                <a16:creationId xmlns:a16="http://schemas.microsoft.com/office/drawing/2014/main" id="{65FAEB55-521C-46FB-3E36-AC36767F0E86}"/>
              </a:ext>
            </a:extLst>
          </p:cNvPr>
          <p:cNvSpPr/>
          <p:nvPr/>
        </p:nvSpPr>
        <p:spPr>
          <a:xfrm>
            <a:off x="7896200" y="3068960"/>
            <a:ext cx="720080" cy="266898"/>
          </a:xfrm>
          <a:prstGeom prst="rect">
            <a:avLst/>
          </a:prstGeom>
          <a:solidFill>
            <a:srgbClr val="FF0000">
              <a:alpha val="20000"/>
            </a:srgb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8FAE06C-726C-D4E1-5FC8-DE58928BA714}"/>
              </a:ext>
            </a:extLst>
          </p:cNvPr>
          <p:cNvSpPr/>
          <p:nvPr/>
        </p:nvSpPr>
        <p:spPr>
          <a:xfrm>
            <a:off x="7896200" y="2791836"/>
            <a:ext cx="720080" cy="266898"/>
          </a:xfrm>
          <a:prstGeom prst="rect">
            <a:avLst/>
          </a:prstGeom>
          <a:solidFill>
            <a:srgbClr val="FFFF00">
              <a:alpha val="22000"/>
            </a:srgb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D251411E-9207-4BDC-5EC1-9E777B6D756E}"/>
              </a:ext>
            </a:extLst>
          </p:cNvPr>
          <p:cNvSpPr/>
          <p:nvPr/>
        </p:nvSpPr>
        <p:spPr>
          <a:xfrm>
            <a:off x="7896200" y="4221088"/>
            <a:ext cx="720080" cy="266898"/>
          </a:xfrm>
          <a:prstGeom prst="rect">
            <a:avLst/>
          </a:prstGeom>
          <a:solidFill>
            <a:srgbClr val="FF0000">
              <a:alpha val="20000"/>
            </a:srgb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3B2E89DB-2B91-B94E-BDF7-9C7038E0FBBD}"/>
              </a:ext>
            </a:extLst>
          </p:cNvPr>
          <p:cNvSpPr/>
          <p:nvPr/>
        </p:nvSpPr>
        <p:spPr>
          <a:xfrm>
            <a:off x="7896200" y="3933056"/>
            <a:ext cx="720080" cy="266898"/>
          </a:xfrm>
          <a:prstGeom prst="rect">
            <a:avLst/>
          </a:prstGeom>
          <a:solidFill>
            <a:srgbClr val="FFFF00">
              <a:alpha val="22000"/>
            </a:srgb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574E74C-9053-FFDB-AE10-2F416859345B}"/>
              </a:ext>
            </a:extLst>
          </p:cNvPr>
          <p:cNvSpPr/>
          <p:nvPr/>
        </p:nvSpPr>
        <p:spPr>
          <a:xfrm>
            <a:off x="7896200" y="4485359"/>
            <a:ext cx="720080" cy="266898"/>
          </a:xfrm>
          <a:prstGeom prst="rect">
            <a:avLst/>
          </a:prstGeom>
          <a:solidFill>
            <a:srgbClr val="FF0000">
              <a:alpha val="20000"/>
            </a:srgb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9C4FB9AF-6617-CD98-A5C9-24D52C599141}"/>
              </a:ext>
            </a:extLst>
          </p:cNvPr>
          <p:cNvSpPr/>
          <p:nvPr/>
        </p:nvSpPr>
        <p:spPr>
          <a:xfrm>
            <a:off x="7893997" y="5609150"/>
            <a:ext cx="720080" cy="266898"/>
          </a:xfrm>
          <a:prstGeom prst="rect">
            <a:avLst/>
          </a:prstGeom>
          <a:solidFill>
            <a:srgbClr val="FF0000">
              <a:alpha val="20000"/>
            </a:srgb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332BA709-8F71-4BC9-6F31-7721743DDCD4}"/>
              </a:ext>
            </a:extLst>
          </p:cNvPr>
          <p:cNvSpPr/>
          <p:nvPr/>
        </p:nvSpPr>
        <p:spPr>
          <a:xfrm>
            <a:off x="7893997" y="5322342"/>
            <a:ext cx="720080" cy="266898"/>
          </a:xfrm>
          <a:prstGeom prst="rect">
            <a:avLst/>
          </a:prstGeom>
          <a:solidFill>
            <a:srgbClr val="FFFF00">
              <a:alpha val="22000"/>
            </a:srgb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FD2D239F-0876-1CB8-E086-59B209B2C324}"/>
              </a:ext>
            </a:extLst>
          </p:cNvPr>
          <p:cNvSpPr txBox="1"/>
          <p:nvPr/>
        </p:nvSpPr>
        <p:spPr>
          <a:xfrm>
            <a:off x="0" y="6550223"/>
            <a:ext cx="10153613" cy="307777"/>
          </a:xfrm>
          <a:prstGeom prst="rect">
            <a:avLst/>
          </a:prstGeom>
          <a:noFill/>
        </p:spPr>
        <p:txBody>
          <a:bodyPr wrap="none" rtlCol="0">
            <a:spAutoFit/>
          </a:bodyPr>
          <a:lstStyle/>
          <a:p>
            <a:r>
              <a:rPr kumimoji="1" lang="en-US" altLang="zh-CN" sz="1400" dirty="0">
                <a:solidFill>
                  <a:schemeClr val="tx1">
                    <a:lumMod val="50000"/>
                    <a:lumOff val="50000"/>
                  </a:schemeClr>
                </a:solidFill>
              </a:rPr>
              <a:t>[1]</a:t>
            </a:r>
            <a:r>
              <a:rPr lang="en-US" altLang="zh-CN" sz="1400" dirty="0">
                <a:solidFill>
                  <a:schemeClr val="tx1">
                    <a:lumMod val="50000"/>
                    <a:lumOff val="50000"/>
                  </a:schemeClr>
                </a:solidFill>
                <a:effectLst/>
                <a:latin typeface="Helvetica" pitchFamily="2" charset="0"/>
              </a:rPr>
              <a:t> Linguistically motivated Evaluation of the 2022 State-of-the-art Machine</a:t>
            </a:r>
            <a:r>
              <a:rPr lang="en-US" altLang="zh-CN" sz="1400" dirty="0">
                <a:solidFill>
                  <a:schemeClr val="tx1">
                    <a:lumMod val="50000"/>
                    <a:lumOff val="50000"/>
                  </a:schemeClr>
                </a:solidFill>
                <a:latin typeface="Helvetica" pitchFamily="2" charset="0"/>
              </a:rPr>
              <a:t> </a:t>
            </a:r>
            <a:r>
              <a:rPr lang="en-US" altLang="zh-CN" sz="1400" dirty="0">
                <a:solidFill>
                  <a:schemeClr val="tx1">
                    <a:lumMod val="50000"/>
                    <a:lumOff val="50000"/>
                  </a:schemeClr>
                </a:solidFill>
                <a:effectLst/>
                <a:latin typeface="Helvetica" pitchFamily="2" charset="0"/>
              </a:rPr>
              <a:t>Translation Systems for three Language Directions</a:t>
            </a:r>
          </a:p>
        </p:txBody>
      </p:sp>
      <p:sp>
        <p:nvSpPr>
          <p:cNvPr id="6" name="矩形 5">
            <a:extLst>
              <a:ext uri="{FF2B5EF4-FFF2-40B4-BE49-F238E27FC236}">
                <a16:creationId xmlns:a16="http://schemas.microsoft.com/office/drawing/2014/main" id="{2F8F596E-4905-20D8-4C04-7449A2146548}"/>
              </a:ext>
            </a:extLst>
          </p:cNvPr>
          <p:cNvSpPr/>
          <p:nvPr/>
        </p:nvSpPr>
        <p:spPr>
          <a:xfrm>
            <a:off x="5375920" y="2791836"/>
            <a:ext cx="720080" cy="266898"/>
          </a:xfrm>
          <a:prstGeom prst="rect">
            <a:avLst/>
          </a:prstGeom>
          <a:solidFill>
            <a:srgbClr val="FFFF00">
              <a:alpha val="22000"/>
            </a:srgb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C999F01-50B9-3718-F926-3F4676C3F0A0}"/>
              </a:ext>
            </a:extLst>
          </p:cNvPr>
          <p:cNvSpPr/>
          <p:nvPr/>
        </p:nvSpPr>
        <p:spPr>
          <a:xfrm>
            <a:off x="5375920" y="3070893"/>
            <a:ext cx="936104" cy="262327"/>
          </a:xfrm>
          <a:prstGeom prst="rect">
            <a:avLst/>
          </a:prstGeom>
          <a:solidFill>
            <a:srgbClr val="FF0000">
              <a:alpha val="20000"/>
            </a:srgb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62A41151-2C32-911B-6E03-BF6855D770DD}"/>
              </a:ext>
            </a:extLst>
          </p:cNvPr>
          <p:cNvSpPr/>
          <p:nvPr/>
        </p:nvSpPr>
        <p:spPr>
          <a:xfrm>
            <a:off x="6023992" y="3930052"/>
            <a:ext cx="360040" cy="269902"/>
          </a:xfrm>
          <a:prstGeom prst="rect">
            <a:avLst/>
          </a:prstGeom>
          <a:solidFill>
            <a:srgbClr val="FFFF00">
              <a:alpha val="22000"/>
            </a:srgb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F98D1E7F-E84E-E149-29C4-5032ADDACE0B}"/>
              </a:ext>
            </a:extLst>
          </p:cNvPr>
          <p:cNvSpPr/>
          <p:nvPr/>
        </p:nvSpPr>
        <p:spPr>
          <a:xfrm>
            <a:off x="6023992" y="4202218"/>
            <a:ext cx="720080" cy="266898"/>
          </a:xfrm>
          <a:prstGeom prst="rect">
            <a:avLst/>
          </a:prstGeom>
          <a:solidFill>
            <a:srgbClr val="FF0000">
              <a:alpha val="20000"/>
            </a:srgb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36956C3-1202-17A1-78AD-1323B990AC4B}"/>
              </a:ext>
            </a:extLst>
          </p:cNvPr>
          <p:cNvSpPr/>
          <p:nvPr/>
        </p:nvSpPr>
        <p:spPr>
          <a:xfrm>
            <a:off x="6021652" y="4485359"/>
            <a:ext cx="1586515" cy="258243"/>
          </a:xfrm>
          <a:prstGeom prst="rect">
            <a:avLst/>
          </a:prstGeom>
          <a:solidFill>
            <a:srgbClr val="FF0000">
              <a:alpha val="20000"/>
            </a:srgb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C48E8BFA-76A3-F3B2-A7F7-37BBE7B3AEB2}"/>
              </a:ext>
            </a:extLst>
          </p:cNvPr>
          <p:cNvSpPr/>
          <p:nvPr/>
        </p:nvSpPr>
        <p:spPr>
          <a:xfrm>
            <a:off x="3828136" y="5609150"/>
            <a:ext cx="1835816" cy="262327"/>
          </a:xfrm>
          <a:prstGeom prst="rect">
            <a:avLst/>
          </a:prstGeom>
          <a:solidFill>
            <a:srgbClr val="FF0000">
              <a:alpha val="20000"/>
            </a:srgb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462D73BF-CCEB-8944-822D-45FF472B8C08}"/>
              </a:ext>
            </a:extLst>
          </p:cNvPr>
          <p:cNvSpPr/>
          <p:nvPr/>
        </p:nvSpPr>
        <p:spPr>
          <a:xfrm>
            <a:off x="3828136" y="5348414"/>
            <a:ext cx="1835816" cy="240826"/>
          </a:xfrm>
          <a:prstGeom prst="rect">
            <a:avLst/>
          </a:prstGeom>
          <a:solidFill>
            <a:srgbClr val="FFFF00">
              <a:alpha val="22000"/>
            </a:srgb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91768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641815C-34F3-5FF5-2308-487DFFAE6CA1}"/>
              </a:ext>
            </a:extLst>
          </p:cNvPr>
          <p:cNvPicPr>
            <a:picLocks noChangeAspect="1"/>
          </p:cNvPicPr>
          <p:nvPr/>
        </p:nvPicPr>
        <p:blipFill>
          <a:blip r:embed="rId3"/>
          <a:stretch>
            <a:fillRect/>
          </a:stretch>
        </p:blipFill>
        <p:spPr>
          <a:xfrm>
            <a:off x="137959" y="2023257"/>
            <a:ext cx="12016795" cy="4579609"/>
          </a:xfrm>
          <a:prstGeom prst="rect">
            <a:avLst/>
          </a:prstGeom>
        </p:spPr>
      </p:pic>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lang="en-US" altLang="zh-CN" dirty="0"/>
              <a:t>Linguistic Evaluation Benchmark: Construction</a:t>
            </a:r>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2012000" cy="562518"/>
          </a:xfrm>
          <a:ln>
            <a:noFill/>
          </a:ln>
        </p:spPr>
        <p:txBody>
          <a:bodyPr>
            <a:normAutofit/>
          </a:bodyPr>
          <a:lstStyle/>
          <a:p>
            <a:r>
              <a:rPr lang="en-US" altLang="zh-CN" dirty="0"/>
              <a:t>A </a:t>
            </a:r>
            <a:r>
              <a:rPr lang="en-US" altLang="zh-CN" b="1" dirty="0"/>
              <a:t>semi-automatic</a:t>
            </a:r>
            <a:r>
              <a:rPr lang="en-US" altLang="zh-CN" dirty="0"/>
              <a:t> pipeline</a:t>
            </a: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42</a:t>
            </a:fld>
            <a:endParaRPr lang="ja-JP" altLang="en-US" dirty="0"/>
          </a:p>
        </p:txBody>
      </p:sp>
      <p:sp>
        <p:nvSpPr>
          <p:cNvPr id="7" name="矩形 6">
            <a:extLst>
              <a:ext uri="{FF2B5EF4-FFF2-40B4-BE49-F238E27FC236}">
                <a16:creationId xmlns:a16="http://schemas.microsoft.com/office/drawing/2014/main" id="{9D0DD477-CDBC-492F-DC89-004F5EDCED89}"/>
              </a:ext>
            </a:extLst>
          </p:cNvPr>
          <p:cNvSpPr/>
          <p:nvPr/>
        </p:nvSpPr>
        <p:spPr>
          <a:xfrm>
            <a:off x="481358" y="2251538"/>
            <a:ext cx="3958458" cy="576064"/>
          </a:xfrm>
          <a:prstGeom prst="rect">
            <a:avLst/>
          </a:prstGeom>
          <a:solidFill>
            <a:srgbClr val="FFFF00">
              <a:alpha val="25000"/>
            </a:srgb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9F2DCE64-97FE-34B2-C0DE-A21358B6922A}"/>
              </a:ext>
            </a:extLst>
          </p:cNvPr>
          <p:cNvSpPr/>
          <p:nvPr/>
        </p:nvSpPr>
        <p:spPr>
          <a:xfrm>
            <a:off x="481358" y="4941168"/>
            <a:ext cx="3814442" cy="576064"/>
          </a:xfrm>
          <a:prstGeom prst="rect">
            <a:avLst/>
          </a:prstGeom>
          <a:solidFill>
            <a:srgbClr val="FFFF00">
              <a:alpha val="25000"/>
            </a:srgb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99B4D2E-61B4-60B2-6052-69BD81F366DC}"/>
              </a:ext>
            </a:extLst>
          </p:cNvPr>
          <p:cNvSpPr/>
          <p:nvPr/>
        </p:nvSpPr>
        <p:spPr>
          <a:xfrm>
            <a:off x="10776520" y="2324834"/>
            <a:ext cx="1277521" cy="836711"/>
          </a:xfrm>
          <a:prstGeom prst="rect">
            <a:avLst/>
          </a:prstGeom>
          <a:solidFill>
            <a:srgbClr val="FF0000">
              <a:alpha val="20000"/>
            </a:srgb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19904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lang="en-US" altLang="zh-CN" dirty="0"/>
              <a:t>Linguistic Evaluation Benchmark: Category</a:t>
            </a: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43</a:t>
            </a:fld>
            <a:endParaRPr lang="ja-JP" altLang="en-US" dirty="0"/>
          </a:p>
        </p:txBody>
      </p:sp>
      <p:pic>
        <p:nvPicPr>
          <p:cNvPr id="5" name="图片 4">
            <a:extLst>
              <a:ext uri="{FF2B5EF4-FFF2-40B4-BE49-F238E27FC236}">
                <a16:creationId xmlns:a16="http://schemas.microsoft.com/office/drawing/2014/main" id="{F6334A9B-12AD-1D59-9BCD-3FEEB9A6A21C}"/>
              </a:ext>
            </a:extLst>
          </p:cNvPr>
          <p:cNvPicPr>
            <a:picLocks noChangeAspect="1"/>
          </p:cNvPicPr>
          <p:nvPr/>
        </p:nvPicPr>
        <p:blipFill>
          <a:blip r:embed="rId3"/>
          <a:stretch>
            <a:fillRect/>
          </a:stretch>
        </p:blipFill>
        <p:spPr>
          <a:xfrm>
            <a:off x="3726867" y="703057"/>
            <a:ext cx="2592288" cy="6182327"/>
          </a:xfrm>
          <a:prstGeom prst="rect">
            <a:avLst/>
          </a:prstGeom>
        </p:spPr>
      </p:pic>
      <p:pic>
        <p:nvPicPr>
          <p:cNvPr id="12" name="图片 11">
            <a:extLst>
              <a:ext uri="{FF2B5EF4-FFF2-40B4-BE49-F238E27FC236}">
                <a16:creationId xmlns:a16="http://schemas.microsoft.com/office/drawing/2014/main" id="{13AE3A39-BF62-E578-7E77-DA1D85E895F0}"/>
              </a:ext>
            </a:extLst>
          </p:cNvPr>
          <p:cNvPicPr>
            <a:picLocks noChangeAspect="1"/>
          </p:cNvPicPr>
          <p:nvPr/>
        </p:nvPicPr>
        <p:blipFill>
          <a:blip r:embed="rId4"/>
          <a:stretch>
            <a:fillRect/>
          </a:stretch>
        </p:blipFill>
        <p:spPr>
          <a:xfrm>
            <a:off x="6459094" y="687093"/>
            <a:ext cx="2596365" cy="6194185"/>
          </a:xfrm>
          <a:prstGeom prst="rect">
            <a:avLst/>
          </a:prstGeom>
        </p:spPr>
      </p:pic>
      <p:pic>
        <p:nvPicPr>
          <p:cNvPr id="13" name="图片 12">
            <a:extLst>
              <a:ext uri="{FF2B5EF4-FFF2-40B4-BE49-F238E27FC236}">
                <a16:creationId xmlns:a16="http://schemas.microsoft.com/office/drawing/2014/main" id="{906A58B3-B5B6-C3DE-EC7C-BE1AE6876FE3}"/>
              </a:ext>
            </a:extLst>
          </p:cNvPr>
          <p:cNvPicPr>
            <a:picLocks noChangeAspect="1"/>
          </p:cNvPicPr>
          <p:nvPr/>
        </p:nvPicPr>
        <p:blipFill>
          <a:blip r:embed="rId5"/>
          <a:stretch>
            <a:fillRect/>
          </a:stretch>
        </p:blipFill>
        <p:spPr>
          <a:xfrm>
            <a:off x="9170858" y="687033"/>
            <a:ext cx="2973814" cy="5429541"/>
          </a:xfrm>
          <a:prstGeom prst="rect">
            <a:avLst/>
          </a:prstGeom>
        </p:spPr>
      </p:pic>
      <p:pic>
        <p:nvPicPr>
          <p:cNvPr id="14" name="图片 13">
            <a:extLst>
              <a:ext uri="{FF2B5EF4-FFF2-40B4-BE49-F238E27FC236}">
                <a16:creationId xmlns:a16="http://schemas.microsoft.com/office/drawing/2014/main" id="{CC7EE9F2-201E-ECA8-87D5-0A9AD80914D0}"/>
              </a:ext>
            </a:extLst>
          </p:cNvPr>
          <p:cNvPicPr>
            <a:picLocks noChangeAspect="1"/>
          </p:cNvPicPr>
          <p:nvPr/>
        </p:nvPicPr>
        <p:blipFill>
          <a:blip r:embed="rId6"/>
          <a:stretch>
            <a:fillRect/>
          </a:stretch>
        </p:blipFill>
        <p:spPr>
          <a:xfrm>
            <a:off x="-14954" y="2700644"/>
            <a:ext cx="3786230" cy="1088396"/>
          </a:xfrm>
          <a:prstGeom prst="rect">
            <a:avLst/>
          </a:prstGeom>
        </p:spPr>
      </p:pic>
      <p:sp>
        <p:nvSpPr>
          <p:cNvPr id="15" name="文本框 14">
            <a:extLst>
              <a:ext uri="{FF2B5EF4-FFF2-40B4-BE49-F238E27FC236}">
                <a16:creationId xmlns:a16="http://schemas.microsoft.com/office/drawing/2014/main" id="{47F84604-D597-2AE4-A72F-9AF8A04950B5}"/>
              </a:ext>
            </a:extLst>
          </p:cNvPr>
          <p:cNvSpPr txBox="1"/>
          <p:nvPr/>
        </p:nvSpPr>
        <p:spPr>
          <a:xfrm>
            <a:off x="827903" y="1334530"/>
            <a:ext cx="184731" cy="369332"/>
          </a:xfrm>
          <a:prstGeom prst="rect">
            <a:avLst/>
          </a:prstGeom>
          <a:noFill/>
        </p:spPr>
        <p:txBody>
          <a:bodyPr wrap="none" rtlCol="0">
            <a:spAutoFit/>
          </a:bodyPr>
          <a:lstStyle/>
          <a:p>
            <a:endParaRPr kumimoji="1" lang="zh-CN" altLang="en-US" dirty="0"/>
          </a:p>
        </p:txBody>
      </p:sp>
      <p:sp>
        <p:nvSpPr>
          <p:cNvPr id="16" name="文本框 15">
            <a:extLst>
              <a:ext uri="{FF2B5EF4-FFF2-40B4-BE49-F238E27FC236}">
                <a16:creationId xmlns:a16="http://schemas.microsoft.com/office/drawing/2014/main" id="{0A200743-D13E-9267-C2B4-F8A3A07F6DC6}"/>
              </a:ext>
            </a:extLst>
          </p:cNvPr>
          <p:cNvSpPr txBox="1"/>
          <p:nvPr/>
        </p:nvSpPr>
        <p:spPr>
          <a:xfrm>
            <a:off x="119508" y="955758"/>
            <a:ext cx="3749342" cy="1569660"/>
          </a:xfrm>
          <a:prstGeom prst="rect">
            <a:avLst/>
          </a:prstGeom>
          <a:noFill/>
        </p:spPr>
        <p:txBody>
          <a:bodyPr wrap="square" rtlCol="0">
            <a:spAutoFit/>
          </a:bodyPr>
          <a:lstStyle/>
          <a:p>
            <a:r>
              <a:rPr kumimoji="1" lang="en-US" altLang="zh-CN" sz="2400" dirty="0"/>
              <a:t>For De-En, </a:t>
            </a:r>
          </a:p>
          <a:p>
            <a:r>
              <a:rPr kumimoji="1" lang="en-US" altLang="zh-CN" sz="2400" dirty="0"/>
              <a:t>14 categories, </a:t>
            </a:r>
          </a:p>
          <a:p>
            <a:r>
              <a:rPr kumimoji="1" lang="en-US" altLang="zh-CN" sz="2400" dirty="0"/>
              <a:t>106 phenomena, </a:t>
            </a:r>
          </a:p>
          <a:p>
            <a:r>
              <a:rPr kumimoji="1" lang="en-US" altLang="zh-CN" sz="2400" dirty="0"/>
              <a:t>and &gt;5,000 sentences.</a:t>
            </a:r>
            <a:endParaRPr kumimoji="1" lang="zh-CN" altLang="en-US" sz="2400" dirty="0"/>
          </a:p>
        </p:txBody>
      </p:sp>
      <p:pic>
        <p:nvPicPr>
          <p:cNvPr id="17" name="图片 16">
            <a:extLst>
              <a:ext uri="{FF2B5EF4-FFF2-40B4-BE49-F238E27FC236}">
                <a16:creationId xmlns:a16="http://schemas.microsoft.com/office/drawing/2014/main" id="{DEC3E907-4B3A-853C-6A9E-AC50C0EA0714}"/>
              </a:ext>
            </a:extLst>
          </p:cNvPr>
          <p:cNvPicPr>
            <a:picLocks noChangeAspect="1"/>
          </p:cNvPicPr>
          <p:nvPr/>
        </p:nvPicPr>
        <p:blipFill rotWithShape="1">
          <a:blip r:embed="rId3"/>
          <a:srcRect b="52671"/>
          <a:stretch/>
        </p:blipFill>
        <p:spPr>
          <a:xfrm>
            <a:off x="4890842" y="836712"/>
            <a:ext cx="5214602" cy="5885911"/>
          </a:xfrm>
          <a:prstGeom prst="rect">
            <a:avLst/>
          </a:prstGeom>
        </p:spPr>
      </p:pic>
    </p:spTree>
    <p:extLst>
      <p:ext uri="{BB962C8B-B14F-4D97-AF65-F5344CB8AC3E}">
        <p14:creationId xmlns:p14="http://schemas.microsoft.com/office/powerpoint/2010/main" val="172323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normAutofit/>
          </a:bodyPr>
          <a:lstStyle/>
          <a:p>
            <a:r>
              <a:rPr lang="en-US" altLang="zh-CN" dirty="0"/>
              <a:t>Linguistic Evaluation on the MT Output of GPT-4</a:t>
            </a:r>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2012000" cy="2002678"/>
          </a:xfrm>
          <a:ln>
            <a:noFill/>
          </a:ln>
        </p:spPr>
        <p:txBody>
          <a:bodyPr>
            <a:normAutofit/>
          </a:bodyPr>
          <a:lstStyle/>
          <a:p>
            <a:pPr algn="l"/>
            <a:r>
              <a:rPr lang="en-US" altLang="zh-CN" b="0" i="0" dirty="0">
                <a:solidFill>
                  <a:srgbClr val="111111"/>
                </a:solidFill>
                <a:effectLst/>
                <a:highlight>
                  <a:srgbClr val="FDFDFD"/>
                </a:highlight>
                <a:latin typeface="Helvetica" pitchFamily="2" charset="0"/>
              </a:rPr>
              <a:t>Can GPT-4 outperforms traditional NMT models?</a:t>
            </a:r>
          </a:p>
          <a:p>
            <a:pPr lvl="1"/>
            <a:r>
              <a:rPr lang="en-US" altLang="zh-CN" b="0" i="0" dirty="0">
                <a:solidFill>
                  <a:srgbClr val="111111"/>
                </a:solidFill>
                <a:effectLst/>
                <a:highlight>
                  <a:srgbClr val="FDFDFD"/>
                </a:highlight>
                <a:latin typeface="Helvetica" pitchFamily="2" charset="0"/>
              </a:rPr>
              <a:t>Comparable on high-resource directions</a:t>
            </a:r>
          </a:p>
          <a:p>
            <a:pPr lvl="1"/>
            <a:r>
              <a:rPr lang="en-US" altLang="zh-CN" dirty="0">
                <a:solidFill>
                  <a:srgbClr val="111111"/>
                </a:solidFill>
                <a:highlight>
                  <a:srgbClr val="FDFDFD"/>
                </a:highlight>
                <a:latin typeface="Helvetica" pitchFamily="2" charset="0"/>
              </a:rPr>
              <a:t>N</a:t>
            </a:r>
            <a:r>
              <a:rPr lang="en-US" altLang="zh-CN" b="0" i="0" dirty="0">
                <a:solidFill>
                  <a:srgbClr val="111111"/>
                </a:solidFill>
                <a:effectLst/>
                <a:highlight>
                  <a:srgbClr val="FDFDFD"/>
                </a:highlight>
                <a:latin typeface="Helvetica" pitchFamily="2" charset="0"/>
              </a:rPr>
              <a:t>ot in lower-resource directions.</a:t>
            </a:r>
          </a:p>
        </p:txBody>
      </p:sp>
      <p:sp>
        <p:nvSpPr>
          <p:cNvPr id="5" name="灯片编号占位符 3">
            <a:extLst>
              <a:ext uri="{FF2B5EF4-FFF2-40B4-BE49-F238E27FC236}">
                <a16:creationId xmlns:a16="http://schemas.microsoft.com/office/drawing/2014/main" id="{E3703110-45F6-EF48-397A-5981ECC7D034}"/>
              </a:ext>
            </a:extLst>
          </p:cNvPr>
          <p:cNvSpPr>
            <a:spLocks noGrp="1"/>
          </p:cNvSpPr>
          <p:nvPr>
            <p:ph type="sldNum" sz="quarter" idx="4"/>
          </p:nvPr>
        </p:nvSpPr>
        <p:spPr>
          <a:xfrm>
            <a:off x="10704512" y="6309320"/>
            <a:ext cx="877888" cy="288032"/>
          </a:xfrm>
        </p:spPr>
        <p:txBody>
          <a:bodyPr/>
          <a:lstStyle/>
          <a:p>
            <a:fld id="{6C8141C0-FF0A-46C4-A881-8E3732AB5F4E}" type="slidenum">
              <a:rPr lang="ja-JP" altLang="en-US" smtClean="0"/>
              <a:pPr/>
              <a:t>44</a:t>
            </a:fld>
            <a:endParaRPr lang="ja-JP" altLang="en-US" dirty="0"/>
          </a:p>
        </p:txBody>
      </p:sp>
      <p:sp>
        <p:nvSpPr>
          <p:cNvPr id="31" name="文本框 30">
            <a:extLst>
              <a:ext uri="{FF2B5EF4-FFF2-40B4-BE49-F238E27FC236}">
                <a16:creationId xmlns:a16="http://schemas.microsoft.com/office/drawing/2014/main" id="{02705166-06E1-1E90-1680-69DF3B249A21}"/>
              </a:ext>
            </a:extLst>
          </p:cNvPr>
          <p:cNvSpPr txBox="1"/>
          <p:nvPr/>
        </p:nvSpPr>
        <p:spPr>
          <a:xfrm>
            <a:off x="0" y="6550223"/>
            <a:ext cx="11208568" cy="307777"/>
          </a:xfrm>
          <a:prstGeom prst="rect">
            <a:avLst/>
          </a:prstGeom>
          <a:noFill/>
        </p:spPr>
        <p:txBody>
          <a:bodyPr wrap="square" rtlCol="0">
            <a:spAutoFit/>
          </a:bodyPr>
          <a:lstStyle/>
          <a:p>
            <a:r>
              <a:rPr lang="en-US" altLang="zh-CN" sz="1400" dirty="0">
                <a:solidFill>
                  <a:schemeClr val="tx1">
                    <a:lumMod val="50000"/>
                    <a:lumOff val="50000"/>
                  </a:schemeClr>
                </a:solidFill>
              </a:rPr>
              <a:t>[4] Linguistically Motivated Evaluation of the 2023 State-of-the-art Machine Translation: Can GPT-4 Outperform NMT?</a:t>
            </a:r>
          </a:p>
        </p:txBody>
      </p:sp>
      <p:pic>
        <p:nvPicPr>
          <p:cNvPr id="10242" name="Picture 2" descr="画像を出力する">
            <a:extLst>
              <a:ext uri="{FF2B5EF4-FFF2-40B4-BE49-F238E27FC236}">
                <a16:creationId xmlns:a16="http://schemas.microsoft.com/office/drawing/2014/main" id="{8807F526-C485-EE6D-771A-ED7ABECD8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600" y="2246250"/>
            <a:ext cx="7200800" cy="429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290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WS SagemakerでHuggingFace基盤LLMをデプロイする - GMOインターネットグループ グループ研究開発本部">
            <a:extLst>
              <a:ext uri="{FF2B5EF4-FFF2-40B4-BE49-F238E27FC236}">
                <a16:creationId xmlns:a16="http://schemas.microsoft.com/office/drawing/2014/main" id="{805CEEEC-8963-2315-3A1A-67937C37B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48" y="2385693"/>
            <a:ext cx="1101608" cy="110160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lang="en-US" altLang="zh-CN" dirty="0"/>
              <a:t>Linguistic Evaluation on </a:t>
            </a:r>
            <a:r>
              <a:rPr lang="en-US" altLang="zh-CN" dirty="0">
                <a:solidFill>
                  <a:srgbClr val="C00000"/>
                </a:solidFill>
              </a:rPr>
              <a:t>Metrics</a:t>
            </a:r>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2012000" cy="1185712"/>
          </a:xfrm>
          <a:ln>
            <a:noFill/>
          </a:ln>
        </p:spPr>
        <p:txBody>
          <a:bodyPr>
            <a:normAutofit/>
          </a:bodyPr>
          <a:lstStyle/>
          <a:p>
            <a:r>
              <a:rPr lang="en-US" altLang="zh-CN" dirty="0"/>
              <a:t>Which MT quality estimation </a:t>
            </a:r>
            <a:r>
              <a:rPr lang="en-US" altLang="zh-CN" b="1" dirty="0">
                <a:solidFill>
                  <a:srgbClr val="C00000"/>
                </a:solidFill>
              </a:rPr>
              <a:t>Metrics</a:t>
            </a:r>
            <a:r>
              <a:rPr lang="en-US" altLang="zh-CN" dirty="0"/>
              <a:t> is better?</a:t>
            </a:r>
          </a:p>
          <a:p>
            <a:r>
              <a:rPr lang="en-US" altLang="zh-CN" dirty="0"/>
              <a:t>Check if the metric </a:t>
            </a:r>
            <a:r>
              <a:rPr lang="en-US" altLang="zh-CN" b="1" dirty="0"/>
              <a:t>favors the correct one </a:t>
            </a:r>
            <a:r>
              <a:rPr lang="en-US" altLang="zh-CN" sz="2000" dirty="0">
                <a:solidFill>
                  <a:schemeClr val="tx1">
                    <a:lumMod val="50000"/>
                    <a:lumOff val="50000"/>
                  </a:schemeClr>
                </a:solidFill>
              </a:rPr>
              <a:t>[2]</a:t>
            </a:r>
          </a:p>
        </p:txBody>
      </p:sp>
      <p:sp>
        <p:nvSpPr>
          <p:cNvPr id="5" name="灯片编号占位符 3">
            <a:extLst>
              <a:ext uri="{FF2B5EF4-FFF2-40B4-BE49-F238E27FC236}">
                <a16:creationId xmlns:a16="http://schemas.microsoft.com/office/drawing/2014/main" id="{E3703110-45F6-EF48-397A-5981ECC7D034}"/>
              </a:ext>
            </a:extLst>
          </p:cNvPr>
          <p:cNvSpPr>
            <a:spLocks noGrp="1"/>
          </p:cNvSpPr>
          <p:nvPr>
            <p:ph type="sldNum" sz="quarter" idx="4"/>
          </p:nvPr>
        </p:nvSpPr>
        <p:spPr>
          <a:xfrm>
            <a:off x="10704512" y="6309320"/>
            <a:ext cx="877888" cy="288032"/>
          </a:xfrm>
        </p:spPr>
        <p:txBody>
          <a:bodyPr/>
          <a:lstStyle/>
          <a:p>
            <a:fld id="{6C8141C0-FF0A-46C4-A881-8E3732AB5F4E}" type="slidenum">
              <a:rPr lang="ja-JP" altLang="en-US" smtClean="0"/>
              <a:pPr/>
              <a:t>45</a:t>
            </a:fld>
            <a:endParaRPr lang="ja-JP" altLang="en-US" dirty="0"/>
          </a:p>
        </p:txBody>
      </p:sp>
      <p:pic>
        <p:nvPicPr>
          <p:cNvPr id="8" name="图片 7">
            <a:extLst>
              <a:ext uri="{FF2B5EF4-FFF2-40B4-BE49-F238E27FC236}">
                <a16:creationId xmlns:a16="http://schemas.microsoft.com/office/drawing/2014/main" id="{552361F3-1B8F-394A-9FF5-7ADB31D3085B}"/>
              </a:ext>
            </a:extLst>
          </p:cNvPr>
          <p:cNvPicPr>
            <a:picLocks noChangeAspect="1"/>
          </p:cNvPicPr>
          <p:nvPr/>
        </p:nvPicPr>
        <p:blipFill rotWithShape="1">
          <a:blip r:embed="rId4"/>
          <a:srcRect t="3257" b="39213"/>
          <a:stretch/>
        </p:blipFill>
        <p:spPr>
          <a:xfrm>
            <a:off x="3359696" y="2144409"/>
            <a:ext cx="5273654" cy="2304256"/>
          </a:xfrm>
          <a:prstGeom prst="rect">
            <a:avLst/>
          </a:prstGeom>
        </p:spPr>
      </p:pic>
      <p:sp>
        <p:nvSpPr>
          <p:cNvPr id="11" name="文本框 10">
            <a:extLst>
              <a:ext uri="{FF2B5EF4-FFF2-40B4-BE49-F238E27FC236}">
                <a16:creationId xmlns:a16="http://schemas.microsoft.com/office/drawing/2014/main" id="{FBDA1FC1-6FFE-04A3-3A9B-0984641B9543}"/>
              </a:ext>
            </a:extLst>
          </p:cNvPr>
          <p:cNvSpPr txBox="1"/>
          <p:nvPr/>
        </p:nvSpPr>
        <p:spPr>
          <a:xfrm>
            <a:off x="1559496" y="2792481"/>
            <a:ext cx="1189043" cy="369332"/>
          </a:xfrm>
          <a:prstGeom prst="rect">
            <a:avLst/>
          </a:prstGeom>
          <a:noFill/>
        </p:spPr>
        <p:txBody>
          <a:bodyPr wrap="none" rtlCol="0">
            <a:spAutoFit/>
          </a:bodyPr>
          <a:lstStyle/>
          <a:p>
            <a:r>
              <a:rPr kumimoji="1" lang="en-US" altLang="zh-CN" b="1" dirty="0" err="1"/>
              <a:t>BERTScore</a:t>
            </a:r>
            <a:endParaRPr kumimoji="1" lang="zh-CN" altLang="en-US" b="1" dirty="0"/>
          </a:p>
        </p:txBody>
      </p:sp>
      <p:cxnSp>
        <p:nvCxnSpPr>
          <p:cNvPr id="13" name="直线箭头连接符 12">
            <a:extLst>
              <a:ext uri="{FF2B5EF4-FFF2-40B4-BE49-F238E27FC236}">
                <a16:creationId xmlns:a16="http://schemas.microsoft.com/office/drawing/2014/main" id="{E3215D02-CF4D-9441-BC32-672241362622}"/>
              </a:ext>
            </a:extLst>
          </p:cNvPr>
          <p:cNvCxnSpPr/>
          <p:nvPr/>
        </p:nvCxnSpPr>
        <p:spPr>
          <a:xfrm flipV="1">
            <a:off x="2783632" y="2864489"/>
            <a:ext cx="720080" cy="144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A10AE99C-B03A-09BB-4FA0-1CB1DE8DD11A}"/>
              </a:ext>
            </a:extLst>
          </p:cNvPr>
          <p:cNvCxnSpPr>
            <a:cxnSpLocks/>
          </p:cNvCxnSpPr>
          <p:nvPr/>
        </p:nvCxnSpPr>
        <p:spPr>
          <a:xfrm>
            <a:off x="2783632" y="3016889"/>
            <a:ext cx="720080" cy="1449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78B6C04-5A83-B24B-0658-F7FB362E29AF}"/>
              </a:ext>
            </a:extLst>
          </p:cNvPr>
          <p:cNvSpPr txBox="1"/>
          <p:nvPr/>
        </p:nvSpPr>
        <p:spPr>
          <a:xfrm>
            <a:off x="2798612" y="2969017"/>
            <a:ext cx="627095" cy="615553"/>
          </a:xfrm>
          <a:prstGeom prst="rect">
            <a:avLst/>
          </a:prstGeom>
          <a:noFill/>
        </p:spPr>
        <p:txBody>
          <a:bodyPr wrap="none" rtlCol="0">
            <a:spAutoFit/>
          </a:bodyPr>
          <a:lstStyle/>
          <a:p>
            <a:r>
              <a:rPr kumimoji="1" lang="en-US" altLang="zh-CN" sz="3400" b="1" dirty="0">
                <a:solidFill>
                  <a:srgbClr val="C00000"/>
                </a:solidFill>
              </a:rPr>
              <a:t>90</a:t>
            </a:r>
            <a:endParaRPr kumimoji="1" lang="zh-CN" altLang="en-US" sz="3400" b="1" dirty="0">
              <a:solidFill>
                <a:srgbClr val="C00000"/>
              </a:solidFill>
            </a:endParaRPr>
          </a:p>
        </p:txBody>
      </p:sp>
      <p:sp>
        <p:nvSpPr>
          <p:cNvPr id="19" name="文本框 18">
            <a:extLst>
              <a:ext uri="{FF2B5EF4-FFF2-40B4-BE49-F238E27FC236}">
                <a16:creationId xmlns:a16="http://schemas.microsoft.com/office/drawing/2014/main" id="{45BBA1D5-4AFF-C494-3231-711B00AF52F0}"/>
              </a:ext>
            </a:extLst>
          </p:cNvPr>
          <p:cNvSpPr txBox="1"/>
          <p:nvPr/>
        </p:nvSpPr>
        <p:spPr>
          <a:xfrm>
            <a:off x="2904820" y="2607815"/>
            <a:ext cx="418704" cy="369332"/>
          </a:xfrm>
          <a:prstGeom prst="rect">
            <a:avLst/>
          </a:prstGeom>
          <a:noFill/>
        </p:spPr>
        <p:txBody>
          <a:bodyPr wrap="none" rtlCol="0">
            <a:spAutoFit/>
          </a:bodyPr>
          <a:lstStyle/>
          <a:p>
            <a:r>
              <a:rPr lang="en-US" altLang="zh-CN" b="1" dirty="0"/>
              <a:t>80</a:t>
            </a:r>
            <a:endParaRPr lang="zh-CN" altLang="en-US" b="1" dirty="0"/>
          </a:p>
        </p:txBody>
      </p:sp>
      <p:sp>
        <p:nvSpPr>
          <p:cNvPr id="20" name="矩形 19">
            <a:extLst>
              <a:ext uri="{FF2B5EF4-FFF2-40B4-BE49-F238E27FC236}">
                <a16:creationId xmlns:a16="http://schemas.microsoft.com/office/drawing/2014/main" id="{6E16F72B-35F3-B19F-B24E-3BF13F9FB8BE}"/>
              </a:ext>
            </a:extLst>
          </p:cNvPr>
          <p:cNvSpPr/>
          <p:nvPr/>
        </p:nvSpPr>
        <p:spPr>
          <a:xfrm>
            <a:off x="3594269" y="3035890"/>
            <a:ext cx="4877995" cy="260648"/>
          </a:xfrm>
          <a:prstGeom prst="rect">
            <a:avLst/>
          </a:prstGeom>
          <a:solidFill>
            <a:srgbClr val="FF0000">
              <a:alpha val="20000"/>
            </a:srgb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192D9B17-6885-61A0-145F-270B0B73A1DB}"/>
              </a:ext>
            </a:extLst>
          </p:cNvPr>
          <p:cNvSpPr txBox="1"/>
          <p:nvPr/>
        </p:nvSpPr>
        <p:spPr>
          <a:xfrm>
            <a:off x="730493" y="3863370"/>
            <a:ext cx="829003" cy="861774"/>
          </a:xfrm>
          <a:prstGeom prst="rect">
            <a:avLst/>
          </a:prstGeom>
          <a:noFill/>
        </p:spPr>
        <p:txBody>
          <a:bodyPr wrap="square">
            <a:spAutoFit/>
          </a:bodyPr>
          <a:lstStyle/>
          <a:p>
            <a:r>
              <a:rPr lang="zh-CN" altLang="en-US" sz="5000" dirty="0"/>
              <a:t>😤</a:t>
            </a:r>
          </a:p>
        </p:txBody>
      </p:sp>
      <p:sp>
        <p:nvSpPr>
          <p:cNvPr id="23" name="文本框 22">
            <a:extLst>
              <a:ext uri="{FF2B5EF4-FFF2-40B4-BE49-F238E27FC236}">
                <a16:creationId xmlns:a16="http://schemas.microsoft.com/office/drawing/2014/main" id="{593A472E-6D5D-6C79-5D18-4FAE56065C22}"/>
              </a:ext>
            </a:extLst>
          </p:cNvPr>
          <p:cNvSpPr txBox="1"/>
          <p:nvPr/>
        </p:nvSpPr>
        <p:spPr>
          <a:xfrm>
            <a:off x="1433582" y="4012314"/>
            <a:ext cx="1194558" cy="369332"/>
          </a:xfrm>
          <a:prstGeom prst="rect">
            <a:avLst/>
          </a:prstGeom>
          <a:noFill/>
        </p:spPr>
        <p:txBody>
          <a:bodyPr wrap="none" rtlCol="0">
            <a:spAutoFit/>
          </a:bodyPr>
          <a:lstStyle/>
          <a:p>
            <a:r>
              <a:rPr kumimoji="1" lang="en-US" altLang="zh-CN" b="1" dirty="0" err="1"/>
              <a:t>XXXMetric</a:t>
            </a:r>
            <a:endParaRPr kumimoji="1" lang="zh-CN" altLang="en-US" b="1" dirty="0"/>
          </a:p>
        </p:txBody>
      </p:sp>
      <p:cxnSp>
        <p:nvCxnSpPr>
          <p:cNvPr id="24" name="直线箭头连接符 23">
            <a:extLst>
              <a:ext uri="{FF2B5EF4-FFF2-40B4-BE49-F238E27FC236}">
                <a16:creationId xmlns:a16="http://schemas.microsoft.com/office/drawing/2014/main" id="{43FAC18A-F228-1E19-94D2-B95596745B8D}"/>
              </a:ext>
            </a:extLst>
          </p:cNvPr>
          <p:cNvCxnSpPr/>
          <p:nvPr/>
        </p:nvCxnSpPr>
        <p:spPr>
          <a:xfrm flipV="1">
            <a:off x="2743148" y="4024853"/>
            <a:ext cx="720080" cy="1440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90CBE8A0-5958-ECD6-7D8B-0B3FA88DEA6D}"/>
              </a:ext>
            </a:extLst>
          </p:cNvPr>
          <p:cNvCxnSpPr>
            <a:cxnSpLocks/>
          </p:cNvCxnSpPr>
          <p:nvPr/>
        </p:nvCxnSpPr>
        <p:spPr>
          <a:xfrm>
            <a:off x="2743148" y="4177253"/>
            <a:ext cx="720080" cy="14492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611B5B9C-9190-12E9-257A-F147CE9A532A}"/>
              </a:ext>
            </a:extLst>
          </p:cNvPr>
          <p:cNvSpPr txBox="1"/>
          <p:nvPr/>
        </p:nvSpPr>
        <p:spPr>
          <a:xfrm>
            <a:off x="2798612" y="4163933"/>
            <a:ext cx="418704" cy="369332"/>
          </a:xfrm>
          <a:prstGeom prst="rect">
            <a:avLst/>
          </a:prstGeom>
          <a:noFill/>
        </p:spPr>
        <p:txBody>
          <a:bodyPr wrap="none" rtlCol="0">
            <a:spAutoFit/>
          </a:bodyPr>
          <a:lstStyle/>
          <a:p>
            <a:r>
              <a:rPr lang="en-US" altLang="zh-CN" b="1" dirty="0">
                <a:solidFill>
                  <a:srgbClr val="C00000"/>
                </a:solidFill>
              </a:rPr>
              <a:t>80</a:t>
            </a:r>
            <a:endParaRPr lang="zh-CN" altLang="en-US" b="1" dirty="0">
              <a:solidFill>
                <a:srgbClr val="C00000"/>
              </a:solidFill>
            </a:endParaRPr>
          </a:p>
        </p:txBody>
      </p:sp>
      <p:sp>
        <p:nvSpPr>
          <p:cNvPr id="27" name="文本框 26">
            <a:extLst>
              <a:ext uri="{FF2B5EF4-FFF2-40B4-BE49-F238E27FC236}">
                <a16:creationId xmlns:a16="http://schemas.microsoft.com/office/drawing/2014/main" id="{3A0F67BB-5384-2390-18F0-2F3A61DAF43B}"/>
              </a:ext>
            </a:extLst>
          </p:cNvPr>
          <p:cNvSpPr txBox="1"/>
          <p:nvPr/>
        </p:nvSpPr>
        <p:spPr>
          <a:xfrm>
            <a:off x="2737875" y="3616568"/>
            <a:ext cx="627095" cy="615553"/>
          </a:xfrm>
          <a:prstGeom prst="rect">
            <a:avLst/>
          </a:prstGeom>
          <a:noFill/>
        </p:spPr>
        <p:txBody>
          <a:bodyPr wrap="none" rtlCol="0">
            <a:spAutoFit/>
          </a:bodyPr>
          <a:lstStyle/>
          <a:p>
            <a:r>
              <a:rPr kumimoji="1" lang="en-US" altLang="zh-CN" sz="3400" b="1" dirty="0"/>
              <a:t>90</a:t>
            </a:r>
            <a:endParaRPr kumimoji="1" lang="zh-CN" altLang="en-US" sz="3400" b="1" dirty="0"/>
          </a:p>
        </p:txBody>
      </p:sp>
      <p:sp>
        <p:nvSpPr>
          <p:cNvPr id="28" name="矩形 27">
            <a:extLst>
              <a:ext uri="{FF2B5EF4-FFF2-40B4-BE49-F238E27FC236}">
                <a16:creationId xmlns:a16="http://schemas.microsoft.com/office/drawing/2014/main" id="{4A9EDE4D-B528-F895-C686-87B9EB8355AA}"/>
              </a:ext>
            </a:extLst>
          </p:cNvPr>
          <p:cNvSpPr/>
          <p:nvPr/>
        </p:nvSpPr>
        <p:spPr>
          <a:xfrm>
            <a:off x="3578236" y="3861048"/>
            <a:ext cx="4877995" cy="260648"/>
          </a:xfrm>
          <a:prstGeom prst="rect">
            <a:avLst/>
          </a:prstGeom>
          <a:solidFill>
            <a:srgbClr val="FFFF00">
              <a:alpha val="22000"/>
            </a:srgb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BB960E95-05FF-7294-4A0A-457ACCB45534}"/>
              </a:ext>
            </a:extLst>
          </p:cNvPr>
          <p:cNvSpPr txBox="1"/>
          <p:nvPr/>
        </p:nvSpPr>
        <p:spPr>
          <a:xfrm>
            <a:off x="439737" y="3246596"/>
            <a:ext cx="1446230" cy="369332"/>
          </a:xfrm>
          <a:prstGeom prst="rect">
            <a:avLst/>
          </a:prstGeom>
          <a:noFill/>
        </p:spPr>
        <p:txBody>
          <a:bodyPr wrap="none" rtlCol="0">
            <a:spAutoFit/>
          </a:bodyPr>
          <a:lstStyle/>
          <a:p>
            <a:r>
              <a:rPr kumimoji="1" lang="en-US" altLang="zh-CN" b="1" dirty="0">
                <a:solidFill>
                  <a:srgbClr val="C00000"/>
                </a:solidFill>
              </a:rPr>
              <a:t>Good metric!</a:t>
            </a:r>
            <a:endParaRPr kumimoji="1" lang="zh-CN" altLang="en-US" b="1" dirty="0">
              <a:solidFill>
                <a:srgbClr val="C00000"/>
              </a:solidFill>
            </a:endParaRPr>
          </a:p>
        </p:txBody>
      </p:sp>
      <p:sp>
        <p:nvSpPr>
          <p:cNvPr id="30" name="内容占位符 2">
            <a:extLst>
              <a:ext uri="{FF2B5EF4-FFF2-40B4-BE49-F238E27FC236}">
                <a16:creationId xmlns:a16="http://schemas.microsoft.com/office/drawing/2014/main" id="{0942E00D-7D45-ABE0-2235-39212643F25D}"/>
              </a:ext>
            </a:extLst>
          </p:cNvPr>
          <p:cNvSpPr txBox="1">
            <a:spLocks/>
          </p:cNvSpPr>
          <p:nvPr/>
        </p:nvSpPr>
        <p:spPr>
          <a:xfrm>
            <a:off x="182446" y="4729077"/>
            <a:ext cx="12012000" cy="1580244"/>
          </a:xfrm>
          <a:prstGeom prst="rect">
            <a:avLst/>
          </a:prstGeom>
          <a:ln>
            <a:noFill/>
          </a:ln>
        </p:spPr>
        <p:txBody>
          <a:bodyPr vert="horz" lIns="91440" tIns="45720" rIns="91440" bIns="45720" rtlCol="0">
            <a:normAutofit/>
          </a:bodyPr>
          <a:lstStyle>
            <a:lvl1pPr marL="342900" indent="-342900" algn="l" defTabSz="914400" rtl="0" eaLnBrk="1" latinLnBrk="0" hangingPunct="1">
              <a:spcBef>
                <a:spcPct val="20000"/>
              </a:spcBef>
              <a:buClr>
                <a:srgbClr val="FFC000"/>
              </a:buClr>
              <a:buSzPct val="80000"/>
              <a:buFont typeface="Wingdings" pitchFamily="2" charset="2"/>
              <a:buChar char="n"/>
              <a:defRPr kumimoji="1" sz="2800" b="0" kern="1200">
                <a:solidFill>
                  <a:schemeClr val="tx1"/>
                </a:solidFill>
                <a:latin typeface="Arial" panose="020B0604020202020204" pitchFamily="34" charset="0"/>
                <a:ea typeface="Meiryo" panose="020B0604030504040204" pitchFamily="34" charset="-128"/>
                <a:cs typeface="Arial" panose="020B0604020202020204" pitchFamily="34" charset="0"/>
              </a:defRPr>
            </a:lvl1pPr>
            <a:lvl2pPr marL="742950" indent="-285750" algn="l" defTabSz="914400" rtl="0" eaLnBrk="1" latinLnBrk="0" hangingPunct="1">
              <a:spcBef>
                <a:spcPct val="20000"/>
              </a:spcBef>
              <a:buClr>
                <a:schemeClr val="accent5">
                  <a:lumMod val="60000"/>
                  <a:lumOff val="40000"/>
                </a:schemeClr>
              </a:buClr>
              <a:buSzPct val="80000"/>
              <a:buFont typeface="Wingdings" pitchFamily="2" charset="2"/>
              <a:buChar char="n"/>
              <a:defRPr kumimoji="1" sz="2400" kern="1200">
                <a:solidFill>
                  <a:schemeClr val="tx1"/>
                </a:solidFill>
                <a:latin typeface="Arial" panose="020B0604020202020204" pitchFamily="34" charset="0"/>
                <a:ea typeface="Meiryo" panose="020B0604030504040204" pitchFamily="34" charset="-128"/>
                <a:cs typeface="Arial" panose="020B0604020202020204" pitchFamily="34" charset="0"/>
              </a:defRPr>
            </a:lvl2pPr>
            <a:lvl3pPr marL="1143000" indent="-228600" algn="l" defTabSz="914400" rtl="0" eaLnBrk="1" latinLnBrk="0" hangingPunct="1">
              <a:spcBef>
                <a:spcPct val="20000"/>
              </a:spcBef>
              <a:buClr>
                <a:schemeClr val="bg2">
                  <a:lumMod val="75000"/>
                </a:schemeClr>
              </a:buClr>
              <a:buSzPct val="80000"/>
              <a:buFont typeface="Wingdings" pitchFamily="2" charset="2"/>
              <a:buChar char="n"/>
              <a:defRPr kumimoji="1" sz="2000" kern="1200">
                <a:solidFill>
                  <a:schemeClr val="tx1"/>
                </a:solidFill>
                <a:latin typeface="Arial" panose="020B0604020202020204" pitchFamily="34" charset="0"/>
                <a:ea typeface="Meiryo" panose="020B0604030504040204" pitchFamily="34" charset="-128"/>
                <a:cs typeface="Arial" panose="020B0604020202020204" pitchFamily="34" charset="0"/>
              </a:defRPr>
            </a:lvl3pPr>
            <a:lvl4pPr marL="1600200" indent="-228600" algn="l" defTabSz="914400" rtl="0" eaLnBrk="1" latinLnBrk="0" hangingPunct="1">
              <a:spcBef>
                <a:spcPct val="20000"/>
              </a:spcBef>
              <a:buClr>
                <a:schemeClr val="bg1">
                  <a:lumMod val="85000"/>
                </a:schemeClr>
              </a:buClr>
              <a:buSzPct val="90000"/>
              <a:buFont typeface="Wingdings" pitchFamily="2" charset="2"/>
              <a:buChar char="n"/>
              <a:defRPr kumimoji="1" sz="1800" kern="1200">
                <a:solidFill>
                  <a:schemeClr val="tx1"/>
                </a:solidFill>
                <a:latin typeface="Arial" panose="020B0604020202020204" pitchFamily="34" charset="0"/>
                <a:ea typeface="Meiryo" panose="020B0604030504040204" pitchFamily="34" charset="-128"/>
                <a:cs typeface="Arial" panose="020B0604020202020204" pitchFamily="34" charset="0"/>
              </a:defRPr>
            </a:lvl4pPr>
            <a:lvl5pPr marL="2057400" indent="-228600" algn="l" defTabSz="914400" rtl="0" eaLnBrk="1" latinLnBrk="0" hangingPunct="1">
              <a:spcBef>
                <a:spcPct val="20000"/>
              </a:spcBef>
              <a:buClr>
                <a:schemeClr val="bg1">
                  <a:lumMod val="95000"/>
                </a:schemeClr>
              </a:buClr>
              <a:buSzPct val="80000"/>
              <a:buFont typeface="Wingdings" pitchFamily="2" charset="2"/>
              <a:buChar char="n"/>
              <a:defRPr kumimoji="1" sz="1800" kern="1200">
                <a:solidFill>
                  <a:schemeClr val="tx1"/>
                </a:solidFill>
                <a:latin typeface="Arial" panose="020B0604020202020204" pitchFamily="34" charset="0"/>
                <a:ea typeface="Meiryo" panose="020B0604030504040204" pitchFamily="34" charset="-128"/>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zh-CN" dirty="0"/>
              <a:t>High-performance metrics for </a:t>
            </a:r>
            <a:r>
              <a:rPr lang="en-US" altLang="zh-CN" dirty="0" err="1"/>
              <a:t>En</a:t>
            </a:r>
            <a:r>
              <a:rPr lang="en-US" altLang="zh-CN" dirty="0"/>
              <a:t>-De</a:t>
            </a:r>
          </a:p>
          <a:p>
            <a:pPr lvl="1"/>
            <a:r>
              <a:rPr lang="en-US" altLang="zh-CN" dirty="0" err="1"/>
              <a:t>BERTScore</a:t>
            </a:r>
            <a:endParaRPr lang="en-US" altLang="zh-CN" dirty="0"/>
          </a:p>
          <a:p>
            <a:pPr lvl="1"/>
            <a:r>
              <a:rPr lang="en-US" altLang="zh-CN" dirty="0"/>
              <a:t>COMET-22</a:t>
            </a:r>
          </a:p>
        </p:txBody>
      </p:sp>
      <p:sp>
        <p:nvSpPr>
          <p:cNvPr id="31" name="文本框 30">
            <a:extLst>
              <a:ext uri="{FF2B5EF4-FFF2-40B4-BE49-F238E27FC236}">
                <a16:creationId xmlns:a16="http://schemas.microsoft.com/office/drawing/2014/main" id="{02705166-06E1-1E90-1680-69DF3B249A21}"/>
              </a:ext>
            </a:extLst>
          </p:cNvPr>
          <p:cNvSpPr txBox="1"/>
          <p:nvPr/>
        </p:nvSpPr>
        <p:spPr>
          <a:xfrm>
            <a:off x="0" y="6550223"/>
            <a:ext cx="7122847" cy="307777"/>
          </a:xfrm>
          <a:prstGeom prst="rect">
            <a:avLst/>
          </a:prstGeom>
          <a:noFill/>
        </p:spPr>
        <p:txBody>
          <a:bodyPr wrap="none" rtlCol="0">
            <a:spAutoFit/>
          </a:bodyPr>
          <a:lstStyle/>
          <a:p>
            <a:r>
              <a:rPr lang="en-US" altLang="zh-CN" sz="1400" dirty="0">
                <a:solidFill>
                  <a:schemeClr val="tx1">
                    <a:lumMod val="50000"/>
                    <a:lumOff val="50000"/>
                  </a:schemeClr>
                </a:solidFill>
              </a:rPr>
              <a:t>[2] Linguistically Motivated Evaluation of Machine Translation Metrics based on a Challenge Set</a:t>
            </a:r>
          </a:p>
        </p:txBody>
      </p:sp>
    </p:spTree>
    <p:extLst>
      <p:ext uri="{BB962C8B-B14F-4D97-AF65-F5344CB8AC3E}">
        <p14:creationId xmlns:p14="http://schemas.microsoft.com/office/powerpoint/2010/main" val="52501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593E8C6-0FE4-5A7C-69D3-46C2D22E8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1668941"/>
            <a:ext cx="6418361" cy="500041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lang="en-US" altLang="zh-CN" dirty="0"/>
              <a:t>Linguistic Evaluation on Context-Aware MT</a:t>
            </a:r>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2012000" cy="1642638"/>
          </a:xfrm>
          <a:ln>
            <a:noFill/>
          </a:ln>
        </p:spPr>
        <p:txBody>
          <a:bodyPr>
            <a:normAutofit/>
          </a:bodyPr>
          <a:lstStyle/>
          <a:p>
            <a:r>
              <a:rPr lang="en-US" altLang="zh-CN" dirty="0"/>
              <a:t>Translation should be contextual </a:t>
            </a:r>
            <a:r>
              <a:rPr lang="en-US" altLang="zh-CN" sz="2000" dirty="0">
                <a:solidFill>
                  <a:schemeClr val="tx1">
                    <a:lumMod val="50000"/>
                    <a:lumOff val="50000"/>
                  </a:schemeClr>
                </a:solidFill>
              </a:rPr>
              <a:t>[3]</a:t>
            </a:r>
          </a:p>
          <a:p>
            <a:pPr lvl="1"/>
            <a:r>
              <a:rPr lang="en-US" altLang="zh-CN" sz="2000" dirty="0"/>
              <a:t>Possible that translation for a single sentence is </a:t>
            </a:r>
            <a:r>
              <a:rPr lang="en-US" altLang="zh-CN" sz="2000" b="1" dirty="0">
                <a:solidFill>
                  <a:srgbClr val="9BBB59"/>
                </a:solidFill>
              </a:rPr>
              <a:t>correct</a:t>
            </a:r>
            <a:r>
              <a:rPr lang="en-US" altLang="zh-CN" sz="2000" dirty="0"/>
              <a:t> but the combined translation is </a:t>
            </a:r>
            <a:r>
              <a:rPr lang="en-US" altLang="zh-CN" sz="2000" b="1" dirty="0">
                <a:solidFill>
                  <a:srgbClr val="F89745"/>
                </a:solidFill>
              </a:rPr>
              <a:t>wrong</a:t>
            </a:r>
            <a:r>
              <a:rPr lang="en-US" altLang="zh-CN" sz="2000" dirty="0"/>
              <a:t>.</a:t>
            </a:r>
          </a:p>
        </p:txBody>
      </p:sp>
      <p:sp>
        <p:nvSpPr>
          <p:cNvPr id="5" name="灯片编号占位符 3">
            <a:extLst>
              <a:ext uri="{FF2B5EF4-FFF2-40B4-BE49-F238E27FC236}">
                <a16:creationId xmlns:a16="http://schemas.microsoft.com/office/drawing/2014/main" id="{E3703110-45F6-EF48-397A-5981ECC7D034}"/>
              </a:ext>
            </a:extLst>
          </p:cNvPr>
          <p:cNvSpPr>
            <a:spLocks noGrp="1"/>
          </p:cNvSpPr>
          <p:nvPr>
            <p:ph type="sldNum" sz="quarter" idx="4"/>
          </p:nvPr>
        </p:nvSpPr>
        <p:spPr>
          <a:xfrm>
            <a:off x="10704512" y="6309320"/>
            <a:ext cx="877888" cy="288032"/>
          </a:xfrm>
        </p:spPr>
        <p:txBody>
          <a:bodyPr/>
          <a:lstStyle/>
          <a:p>
            <a:fld id="{6C8141C0-FF0A-46C4-A881-8E3732AB5F4E}" type="slidenum">
              <a:rPr lang="ja-JP" altLang="en-US" smtClean="0"/>
              <a:pPr/>
              <a:t>46</a:t>
            </a:fld>
            <a:endParaRPr lang="ja-JP" altLang="en-US" dirty="0"/>
          </a:p>
        </p:txBody>
      </p:sp>
      <p:sp>
        <p:nvSpPr>
          <p:cNvPr id="31" name="文本框 30">
            <a:extLst>
              <a:ext uri="{FF2B5EF4-FFF2-40B4-BE49-F238E27FC236}">
                <a16:creationId xmlns:a16="http://schemas.microsoft.com/office/drawing/2014/main" id="{02705166-06E1-1E90-1680-69DF3B249A21}"/>
              </a:ext>
            </a:extLst>
          </p:cNvPr>
          <p:cNvSpPr txBox="1"/>
          <p:nvPr/>
        </p:nvSpPr>
        <p:spPr>
          <a:xfrm>
            <a:off x="0" y="6550223"/>
            <a:ext cx="11208568" cy="307777"/>
          </a:xfrm>
          <a:prstGeom prst="rect">
            <a:avLst/>
          </a:prstGeom>
          <a:noFill/>
        </p:spPr>
        <p:txBody>
          <a:bodyPr wrap="square" rtlCol="0">
            <a:spAutoFit/>
          </a:bodyPr>
          <a:lstStyle/>
          <a:p>
            <a:r>
              <a:rPr lang="en-US" altLang="zh-CN" sz="1400" dirty="0">
                <a:solidFill>
                  <a:schemeClr val="tx1">
                    <a:lumMod val="50000"/>
                    <a:lumOff val="50000"/>
                  </a:schemeClr>
                </a:solidFill>
              </a:rPr>
              <a:t>[3] When a Good Translation is Wrong in Context: Context-Aware Machine Translation Improves on Deixis, Ellipsis, and Lexical Cohesion</a:t>
            </a:r>
          </a:p>
        </p:txBody>
      </p:sp>
      <p:sp>
        <p:nvSpPr>
          <p:cNvPr id="6" name="文本框 5">
            <a:extLst>
              <a:ext uri="{FF2B5EF4-FFF2-40B4-BE49-F238E27FC236}">
                <a16:creationId xmlns:a16="http://schemas.microsoft.com/office/drawing/2014/main" id="{73B4C81F-6F54-AECF-A29C-EB91A7139E82}"/>
              </a:ext>
            </a:extLst>
          </p:cNvPr>
          <p:cNvSpPr txBox="1"/>
          <p:nvPr/>
        </p:nvSpPr>
        <p:spPr>
          <a:xfrm>
            <a:off x="7559193" y="5746030"/>
            <a:ext cx="4632807" cy="923330"/>
          </a:xfrm>
          <a:prstGeom prst="rect">
            <a:avLst/>
          </a:prstGeom>
          <a:noFill/>
        </p:spPr>
        <p:txBody>
          <a:bodyPr wrap="none" rtlCol="0">
            <a:spAutoFit/>
          </a:bodyPr>
          <a:lstStyle/>
          <a:p>
            <a:r>
              <a:rPr lang="az-Cyrl-AZ" altLang="zh-CN" b="1" dirty="0">
                <a:solidFill>
                  <a:schemeClr val="accent6">
                    <a:lumMod val="75000"/>
                  </a:schemeClr>
                </a:solidFill>
              </a:rPr>
              <a:t>Она</a:t>
            </a:r>
            <a:r>
              <a:rPr lang="en-US" altLang="zh-CN" dirty="0"/>
              <a:t> and </a:t>
            </a:r>
            <a:r>
              <a:rPr lang="az-Cyrl-AZ" altLang="zh-CN" b="1" dirty="0">
                <a:solidFill>
                  <a:srgbClr val="92D050"/>
                </a:solidFill>
              </a:rPr>
              <a:t>Он</a:t>
            </a:r>
            <a:r>
              <a:rPr lang="en-US" altLang="zh-CN" b="1" dirty="0">
                <a:solidFill>
                  <a:srgbClr val="92D050"/>
                </a:solidFill>
              </a:rPr>
              <a:t> </a:t>
            </a:r>
            <a:r>
              <a:rPr lang="en-US" altLang="zh-CN" dirty="0"/>
              <a:t>are</a:t>
            </a:r>
            <a:r>
              <a:rPr lang="zh-CN" altLang="en-US" dirty="0"/>
              <a:t> </a:t>
            </a:r>
            <a:r>
              <a:rPr lang="en-US" altLang="zh-CN" dirty="0"/>
              <a:t>indicative pronouns in Russian.</a:t>
            </a:r>
          </a:p>
          <a:p>
            <a:r>
              <a:rPr lang="en-US" altLang="zh-CN" dirty="0"/>
              <a:t>In the case of “cat”, </a:t>
            </a:r>
            <a:r>
              <a:rPr lang="az-Cyrl-AZ" altLang="zh-CN" b="1" dirty="0">
                <a:solidFill>
                  <a:srgbClr val="92D050"/>
                </a:solidFill>
              </a:rPr>
              <a:t>Он</a:t>
            </a:r>
            <a:r>
              <a:rPr lang="en-US" altLang="zh-CN" b="1" dirty="0">
                <a:solidFill>
                  <a:srgbClr val="92D050"/>
                </a:solidFill>
              </a:rPr>
              <a:t> </a:t>
            </a:r>
            <a:r>
              <a:rPr lang="en-US" altLang="zh-CN" dirty="0"/>
              <a:t>should be used.</a:t>
            </a:r>
          </a:p>
          <a:p>
            <a:r>
              <a:rPr lang="en-US" altLang="zh-CN" dirty="0"/>
              <a:t>Reference: </a:t>
            </a:r>
            <a:r>
              <a:rPr lang="az-Cyrl-AZ" altLang="zh-CN" b="1" dirty="0">
                <a:solidFill>
                  <a:srgbClr val="92D050"/>
                </a:solidFill>
              </a:rPr>
              <a:t>Он был серый.</a:t>
            </a:r>
            <a:endParaRPr kumimoji="1" lang="zh-CN" altLang="en-US" b="1" dirty="0">
              <a:solidFill>
                <a:srgbClr val="92D050"/>
              </a:solidFill>
            </a:endParaRPr>
          </a:p>
        </p:txBody>
      </p:sp>
    </p:spTree>
    <p:extLst>
      <p:ext uri="{BB962C8B-B14F-4D97-AF65-F5344CB8AC3E}">
        <p14:creationId xmlns:p14="http://schemas.microsoft.com/office/powerpoint/2010/main" val="23308021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normAutofit/>
          </a:bodyPr>
          <a:lstStyle/>
          <a:p>
            <a:r>
              <a:rPr lang="en-US" altLang="zh-CN" dirty="0"/>
              <a:t>Phenomena in Context-Aware MT (1/3)</a:t>
            </a:r>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2012000" cy="2002678"/>
          </a:xfrm>
          <a:ln>
            <a:noFill/>
          </a:ln>
        </p:spPr>
        <p:txBody>
          <a:bodyPr>
            <a:normAutofit/>
          </a:bodyPr>
          <a:lstStyle/>
          <a:p>
            <a:r>
              <a:rPr lang="en-US" altLang="zh-CN" dirty="0"/>
              <a:t>Deixis</a:t>
            </a:r>
          </a:p>
          <a:p>
            <a:pPr lvl="1"/>
            <a:r>
              <a:rPr lang="en-US" altLang="zh-CN" dirty="0">
                <a:solidFill>
                  <a:srgbClr val="111111"/>
                </a:solidFill>
                <a:highlight>
                  <a:srgbClr val="FDFDFD"/>
                </a:highlight>
                <a:latin typeface="Helvetica" pitchFamily="2" charset="0"/>
              </a:rPr>
              <a:t>R</a:t>
            </a:r>
            <a:r>
              <a:rPr lang="en-US" altLang="zh-CN" b="0" i="0" dirty="0">
                <a:solidFill>
                  <a:srgbClr val="111111"/>
                </a:solidFill>
                <a:effectLst/>
                <a:highlight>
                  <a:srgbClr val="FDFDFD"/>
                </a:highlight>
                <a:latin typeface="Helvetica" pitchFamily="2" charset="0"/>
              </a:rPr>
              <a:t>eferential expressions whose denotation depends on context.</a:t>
            </a:r>
            <a:endParaRPr lang="en-US" altLang="zh-CN" dirty="0"/>
          </a:p>
        </p:txBody>
      </p:sp>
      <p:sp>
        <p:nvSpPr>
          <p:cNvPr id="5" name="灯片编号占位符 3">
            <a:extLst>
              <a:ext uri="{FF2B5EF4-FFF2-40B4-BE49-F238E27FC236}">
                <a16:creationId xmlns:a16="http://schemas.microsoft.com/office/drawing/2014/main" id="{E3703110-45F6-EF48-397A-5981ECC7D034}"/>
              </a:ext>
            </a:extLst>
          </p:cNvPr>
          <p:cNvSpPr>
            <a:spLocks noGrp="1"/>
          </p:cNvSpPr>
          <p:nvPr>
            <p:ph type="sldNum" sz="quarter" idx="4"/>
          </p:nvPr>
        </p:nvSpPr>
        <p:spPr>
          <a:xfrm>
            <a:off x="10704512" y="6309320"/>
            <a:ext cx="877888" cy="288032"/>
          </a:xfrm>
        </p:spPr>
        <p:txBody>
          <a:bodyPr/>
          <a:lstStyle/>
          <a:p>
            <a:fld id="{6C8141C0-FF0A-46C4-A881-8E3732AB5F4E}" type="slidenum">
              <a:rPr lang="ja-JP" altLang="en-US" smtClean="0"/>
              <a:pPr/>
              <a:t>47</a:t>
            </a:fld>
            <a:endParaRPr lang="ja-JP" altLang="en-US" dirty="0"/>
          </a:p>
        </p:txBody>
      </p:sp>
      <p:sp>
        <p:nvSpPr>
          <p:cNvPr id="31" name="文本框 30">
            <a:extLst>
              <a:ext uri="{FF2B5EF4-FFF2-40B4-BE49-F238E27FC236}">
                <a16:creationId xmlns:a16="http://schemas.microsoft.com/office/drawing/2014/main" id="{02705166-06E1-1E90-1680-69DF3B249A21}"/>
              </a:ext>
            </a:extLst>
          </p:cNvPr>
          <p:cNvSpPr txBox="1"/>
          <p:nvPr/>
        </p:nvSpPr>
        <p:spPr>
          <a:xfrm>
            <a:off x="0" y="6550223"/>
            <a:ext cx="11208568" cy="307777"/>
          </a:xfrm>
          <a:prstGeom prst="rect">
            <a:avLst/>
          </a:prstGeom>
          <a:noFill/>
        </p:spPr>
        <p:txBody>
          <a:bodyPr wrap="square" rtlCol="0">
            <a:spAutoFit/>
          </a:bodyPr>
          <a:lstStyle/>
          <a:p>
            <a:r>
              <a:rPr lang="en-US" altLang="zh-CN" sz="1400" dirty="0">
                <a:solidFill>
                  <a:schemeClr val="tx1">
                    <a:lumMod val="50000"/>
                    <a:lumOff val="50000"/>
                  </a:schemeClr>
                </a:solidFill>
              </a:rPr>
              <a:t>[3] When a Good Translation is Wrong in Context: Context-Aware Machine Translation Improves on Deixis, Ellipsis, and Lexical Cohesion</a:t>
            </a:r>
          </a:p>
        </p:txBody>
      </p:sp>
      <p:pic>
        <p:nvPicPr>
          <p:cNvPr id="4098" name="Picture 2">
            <a:extLst>
              <a:ext uri="{FF2B5EF4-FFF2-40B4-BE49-F238E27FC236}">
                <a16:creationId xmlns:a16="http://schemas.microsoft.com/office/drawing/2014/main" id="{92DEA702-A196-4823-0A77-345C79BDB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1988840"/>
            <a:ext cx="7680176" cy="245505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A0943518-CA69-0C8D-95C5-67D5D4B2AEEC}"/>
              </a:ext>
            </a:extLst>
          </p:cNvPr>
          <p:cNvSpPr txBox="1"/>
          <p:nvPr/>
        </p:nvSpPr>
        <p:spPr>
          <a:xfrm>
            <a:off x="1919536" y="4443897"/>
            <a:ext cx="4963090" cy="1384995"/>
          </a:xfrm>
          <a:prstGeom prst="rect">
            <a:avLst/>
          </a:prstGeom>
          <a:noFill/>
        </p:spPr>
        <p:txBody>
          <a:bodyPr wrap="none" rtlCol="0">
            <a:spAutoFit/>
          </a:bodyPr>
          <a:lstStyle/>
          <a:p>
            <a:r>
              <a:rPr kumimoji="1" lang="en-US" altLang="zh-CN" sz="2800" dirty="0"/>
              <a:t>Violation of T-V form consistency</a:t>
            </a:r>
          </a:p>
          <a:p>
            <a:pPr marL="457200" indent="-457200">
              <a:buFont typeface="Arial" panose="020B0604020202020204" pitchFamily="34" charset="0"/>
              <a:buChar char="•"/>
            </a:pPr>
            <a:r>
              <a:rPr kumimoji="1" lang="en-US" altLang="zh-CN" sz="2800" dirty="0">
                <a:solidFill>
                  <a:srgbClr val="C00000"/>
                </a:solidFill>
              </a:rPr>
              <a:t>Informal form</a:t>
            </a:r>
          </a:p>
          <a:p>
            <a:pPr marL="457200" indent="-457200">
              <a:buFont typeface="Arial" panose="020B0604020202020204" pitchFamily="34" charset="0"/>
              <a:buChar char="•"/>
            </a:pPr>
            <a:r>
              <a:rPr lang="en-US" altLang="zh-CN" sz="2800" dirty="0">
                <a:solidFill>
                  <a:srgbClr val="0000FF"/>
                </a:solidFill>
              </a:rPr>
              <a:t>Formal form</a:t>
            </a:r>
            <a:endParaRPr kumimoji="1" lang="zh-CN" altLang="en-US" sz="2800" dirty="0">
              <a:solidFill>
                <a:srgbClr val="0000FF"/>
              </a:solidFill>
            </a:endParaRPr>
          </a:p>
        </p:txBody>
      </p:sp>
    </p:spTree>
    <p:extLst>
      <p:ext uri="{BB962C8B-B14F-4D97-AF65-F5344CB8AC3E}">
        <p14:creationId xmlns:p14="http://schemas.microsoft.com/office/powerpoint/2010/main" val="30758946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normAutofit/>
          </a:bodyPr>
          <a:lstStyle/>
          <a:p>
            <a:r>
              <a:rPr lang="en-US" altLang="zh-CN" dirty="0"/>
              <a:t>Phenomena in Context-Aware MT (2/3)</a:t>
            </a:r>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2012000" cy="2002678"/>
          </a:xfrm>
          <a:ln>
            <a:noFill/>
          </a:ln>
        </p:spPr>
        <p:txBody>
          <a:bodyPr>
            <a:normAutofit/>
          </a:bodyPr>
          <a:lstStyle/>
          <a:p>
            <a:pPr algn="l"/>
            <a:r>
              <a:rPr lang="en-US" altLang="zh-CN" b="0" i="0" dirty="0">
                <a:solidFill>
                  <a:srgbClr val="111111"/>
                </a:solidFill>
                <a:effectLst/>
                <a:highlight>
                  <a:srgbClr val="FDFDFD"/>
                </a:highlight>
                <a:latin typeface="Helvetica" pitchFamily="2" charset="0"/>
              </a:rPr>
              <a:t>Ellipsis</a:t>
            </a:r>
            <a:endParaRPr lang="en-US" altLang="zh-CN" dirty="0"/>
          </a:p>
          <a:p>
            <a:pPr lvl="1"/>
            <a:r>
              <a:rPr lang="en-US" altLang="zh-CN" dirty="0">
                <a:solidFill>
                  <a:srgbClr val="111111"/>
                </a:solidFill>
                <a:highlight>
                  <a:srgbClr val="FDFDFD"/>
                </a:highlight>
                <a:latin typeface="Helvetica" pitchFamily="2" charset="0"/>
              </a:rPr>
              <a:t>T</a:t>
            </a:r>
            <a:r>
              <a:rPr lang="en-US" altLang="zh-CN" b="0" i="0" dirty="0">
                <a:solidFill>
                  <a:srgbClr val="111111"/>
                </a:solidFill>
                <a:effectLst/>
                <a:highlight>
                  <a:srgbClr val="FDFDFD"/>
                </a:highlight>
                <a:latin typeface="Helvetica" pitchFamily="2" charset="0"/>
              </a:rPr>
              <a:t>he omission from a clause</a:t>
            </a:r>
            <a:endParaRPr lang="en-US" altLang="zh-CN" dirty="0"/>
          </a:p>
        </p:txBody>
      </p:sp>
      <p:sp>
        <p:nvSpPr>
          <p:cNvPr id="5" name="灯片编号占位符 3">
            <a:extLst>
              <a:ext uri="{FF2B5EF4-FFF2-40B4-BE49-F238E27FC236}">
                <a16:creationId xmlns:a16="http://schemas.microsoft.com/office/drawing/2014/main" id="{E3703110-45F6-EF48-397A-5981ECC7D034}"/>
              </a:ext>
            </a:extLst>
          </p:cNvPr>
          <p:cNvSpPr>
            <a:spLocks noGrp="1"/>
          </p:cNvSpPr>
          <p:nvPr>
            <p:ph type="sldNum" sz="quarter" idx="4"/>
          </p:nvPr>
        </p:nvSpPr>
        <p:spPr>
          <a:xfrm>
            <a:off x="10704512" y="6309320"/>
            <a:ext cx="877888" cy="288032"/>
          </a:xfrm>
        </p:spPr>
        <p:txBody>
          <a:bodyPr/>
          <a:lstStyle/>
          <a:p>
            <a:fld id="{6C8141C0-FF0A-46C4-A881-8E3732AB5F4E}" type="slidenum">
              <a:rPr lang="ja-JP" altLang="en-US" smtClean="0"/>
              <a:pPr/>
              <a:t>48</a:t>
            </a:fld>
            <a:endParaRPr lang="ja-JP" altLang="en-US" dirty="0"/>
          </a:p>
        </p:txBody>
      </p:sp>
      <p:sp>
        <p:nvSpPr>
          <p:cNvPr id="31" name="文本框 30">
            <a:extLst>
              <a:ext uri="{FF2B5EF4-FFF2-40B4-BE49-F238E27FC236}">
                <a16:creationId xmlns:a16="http://schemas.microsoft.com/office/drawing/2014/main" id="{02705166-06E1-1E90-1680-69DF3B249A21}"/>
              </a:ext>
            </a:extLst>
          </p:cNvPr>
          <p:cNvSpPr txBox="1"/>
          <p:nvPr/>
        </p:nvSpPr>
        <p:spPr>
          <a:xfrm>
            <a:off x="0" y="6550223"/>
            <a:ext cx="11208568" cy="307777"/>
          </a:xfrm>
          <a:prstGeom prst="rect">
            <a:avLst/>
          </a:prstGeom>
          <a:noFill/>
        </p:spPr>
        <p:txBody>
          <a:bodyPr wrap="square" rtlCol="0">
            <a:spAutoFit/>
          </a:bodyPr>
          <a:lstStyle/>
          <a:p>
            <a:r>
              <a:rPr lang="en-US" altLang="zh-CN" sz="1400" dirty="0">
                <a:solidFill>
                  <a:schemeClr val="tx1">
                    <a:lumMod val="50000"/>
                    <a:lumOff val="50000"/>
                  </a:schemeClr>
                </a:solidFill>
              </a:rPr>
              <a:t>[3] When a Good Translation is Wrong in Context: Context-Aware Machine Translation Improves on Deixis, Ellipsis, and Lexical Cohesion</a:t>
            </a:r>
          </a:p>
        </p:txBody>
      </p:sp>
      <p:pic>
        <p:nvPicPr>
          <p:cNvPr id="5126" name="Picture 6">
            <a:extLst>
              <a:ext uri="{FF2B5EF4-FFF2-40B4-BE49-F238E27FC236}">
                <a16:creationId xmlns:a16="http://schemas.microsoft.com/office/drawing/2014/main" id="{42797802-7EE2-254D-5C5C-76A5FB6B0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560" y="1983165"/>
            <a:ext cx="7270354" cy="232121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F7DB10ED-88CD-9358-15CF-994E1AAC6059}"/>
              </a:ext>
            </a:extLst>
          </p:cNvPr>
          <p:cNvSpPr txBox="1"/>
          <p:nvPr/>
        </p:nvSpPr>
        <p:spPr>
          <a:xfrm>
            <a:off x="2135560" y="4725144"/>
            <a:ext cx="7373365" cy="954107"/>
          </a:xfrm>
          <a:prstGeom prst="rect">
            <a:avLst/>
          </a:prstGeom>
          <a:noFill/>
        </p:spPr>
        <p:txBody>
          <a:bodyPr wrap="none" rtlCol="0">
            <a:spAutoFit/>
          </a:bodyPr>
          <a:lstStyle/>
          <a:p>
            <a:r>
              <a:rPr kumimoji="1" lang="en-US" altLang="zh-CN" sz="2800" dirty="0"/>
              <a:t>“did” </a:t>
            </a:r>
            <a:r>
              <a:rPr lang="en-US" altLang="zh-CN" sz="2800" dirty="0"/>
              <a:t>should be translated </a:t>
            </a:r>
            <a:r>
              <a:rPr kumimoji="1" lang="en-US" altLang="zh-CN" sz="2800" dirty="0"/>
              <a:t>into a word meaning </a:t>
            </a:r>
          </a:p>
          <a:p>
            <a:r>
              <a:rPr kumimoji="1" lang="en-US" altLang="zh-CN" sz="2800" dirty="0">
                <a:solidFill>
                  <a:srgbClr val="0000FF"/>
                </a:solidFill>
              </a:rPr>
              <a:t>“saw” (</a:t>
            </a:r>
            <a:r>
              <a:rPr lang="az-Cyrl-AZ" altLang="zh-CN" sz="2800" dirty="0">
                <a:solidFill>
                  <a:srgbClr val="0000FF"/>
                </a:solidFill>
              </a:rPr>
              <a:t>видела</a:t>
            </a:r>
            <a:r>
              <a:rPr lang="en-US" altLang="zh-CN" sz="2800" dirty="0">
                <a:solidFill>
                  <a:srgbClr val="0000FF"/>
                </a:solidFill>
              </a:rPr>
              <a:t>)</a:t>
            </a:r>
            <a:r>
              <a:rPr kumimoji="1" lang="en-US" altLang="zh-CN" sz="2800" dirty="0">
                <a:solidFill>
                  <a:srgbClr val="0000FF"/>
                </a:solidFill>
              </a:rPr>
              <a:t> </a:t>
            </a:r>
            <a:r>
              <a:rPr kumimoji="1" lang="en-US" altLang="zh-CN" sz="2800" dirty="0"/>
              <a:t>but wrongly into </a:t>
            </a:r>
            <a:r>
              <a:rPr kumimoji="1" lang="en-US" altLang="zh-CN" sz="2800" dirty="0">
                <a:solidFill>
                  <a:srgbClr val="FF0000"/>
                </a:solidFill>
              </a:rPr>
              <a:t>“want” (</a:t>
            </a:r>
            <a:r>
              <a:rPr lang="az-Cyrl-AZ" altLang="zh-CN" sz="2800" dirty="0">
                <a:solidFill>
                  <a:srgbClr val="FF0000"/>
                </a:solidFill>
              </a:rPr>
              <a:t>хотели</a:t>
            </a:r>
            <a:r>
              <a:rPr lang="en-US" altLang="zh-CN" sz="2800" dirty="0">
                <a:solidFill>
                  <a:srgbClr val="FF0000"/>
                </a:solidFill>
              </a:rPr>
              <a:t>)</a:t>
            </a:r>
            <a:endParaRPr kumimoji="1" lang="zh-CN" altLang="en-US" sz="2800" dirty="0">
              <a:solidFill>
                <a:srgbClr val="FF0000"/>
              </a:solidFill>
            </a:endParaRPr>
          </a:p>
        </p:txBody>
      </p:sp>
    </p:spTree>
    <p:extLst>
      <p:ext uri="{BB962C8B-B14F-4D97-AF65-F5344CB8AC3E}">
        <p14:creationId xmlns:p14="http://schemas.microsoft.com/office/powerpoint/2010/main" val="41979251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normAutofit/>
          </a:bodyPr>
          <a:lstStyle/>
          <a:p>
            <a:r>
              <a:rPr lang="en-US" altLang="zh-CN" dirty="0"/>
              <a:t>Phenomena in Context-Aware MT (3/3)</a:t>
            </a:r>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2012000" cy="2002678"/>
          </a:xfrm>
          <a:ln>
            <a:noFill/>
          </a:ln>
        </p:spPr>
        <p:txBody>
          <a:bodyPr>
            <a:normAutofit/>
          </a:bodyPr>
          <a:lstStyle/>
          <a:p>
            <a:pPr algn="l"/>
            <a:r>
              <a:rPr lang="en-US" altLang="zh-CN" b="0" i="0" dirty="0">
                <a:solidFill>
                  <a:srgbClr val="111111"/>
                </a:solidFill>
                <a:effectLst/>
                <a:highlight>
                  <a:srgbClr val="FDFDFD"/>
                </a:highlight>
                <a:latin typeface="Helvetica" pitchFamily="2" charset="0"/>
              </a:rPr>
              <a:t>Lexical Cohesion</a:t>
            </a:r>
          </a:p>
          <a:p>
            <a:pPr lvl="1"/>
            <a:r>
              <a:rPr lang="en-US" altLang="zh-CN" dirty="0">
                <a:solidFill>
                  <a:srgbClr val="111111"/>
                </a:solidFill>
                <a:highlight>
                  <a:srgbClr val="FDFDFD"/>
                </a:highlight>
                <a:latin typeface="Helvetica" pitchFamily="2" charset="0"/>
              </a:rPr>
              <a:t>Named entity inconsistency</a:t>
            </a:r>
            <a:endParaRPr lang="en-US" altLang="zh-CN" dirty="0"/>
          </a:p>
        </p:txBody>
      </p:sp>
      <p:sp>
        <p:nvSpPr>
          <p:cNvPr id="5" name="灯片编号占位符 3">
            <a:extLst>
              <a:ext uri="{FF2B5EF4-FFF2-40B4-BE49-F238E27FC236}">
                <a16:creationId xmlns:a16="http://schemas.microsoft.com/office/drawing/2014/main" id="{E3703110-45F6-EF48-397A-5981ECC7D034}"/>
              </a:ext>
            </a:extLst>
          </p:cNvPr>
          <p:cNvSpPr>
            <a:spLocks noGrp="1"/>
          </p:cNvSpPr>
          <p:nvPr>
            <p:ph type="sldNum" sz="quarter" idx="4"/>
          </p:nvPr>
        </p:nvSpPr>
        <p:spPr>
          <a:xfrm>
            <a:off x="10704512" y="6309320"/>
            <a:ext cx="877888" cy="288032"/>
          </a:xfrm>
        </p:spPr>
        <p:txBody>
          <a:bodyPr/>
          <a:lstStyle/>
          <a:p>
            <a:fld id="{6C8141C0-FF0A-46C4-A881-8E3732AB5F4E}" type="slidenum">
              <a:rPr lang="ja-JP" altLang="en-US" smtClean="0"/>
              <a:pPr/>
              <a:t>49</a:t>
            </a:fld>
            <a:endParaRPr lang="ja-JP" altLang="en-US" dirty="0"/>
          </a:p>
        </p:txBody>
      </p:sp>
      <p:sp>
        <p:nvSpPr>
          <p:cNvPr id="31" name="文本框 30">
            <a:extLst>
              <a:ext uri="{FF2B5EF4-FFF2-40B4-BE49-F238E27FC236}">
                <a16:creationId xmlns:a16="http://schemas.microsoft.com/office/drawing/2014/main" id="{02705166-06E1-1E90-1680-69DF3B249A21}"/>
              </a:ext>
            </a:extLst>
          </p:cNvPr>
          <p:cNvSpPr txBox="1"/>
          <p:nvPr/>
        </p:nvSpPr>
        <p:spPr>
          <a:xfrm>
            <a:off x="0" y="6550223"/>
            <a:ext cx="11208568" cy="307777"/>
          </a:xfrm>
          <a:prstGeom prst="rect">
            <a:avLst/>
          </a:prstGeom>
          <a:noFill/>
        </p:spPr>
        <p:txBody>
          <a:bodyPr wrap="square" rtlCol="0">
            <a:spAutoFit/>
          </a:bodyPr>
          <a:lstStyle/>
          <a:p>
            <a:r>
              <a:rPr lang="en-US" altLang="zh-CN" sz="1400" dirty="0">
                <a:solidFill>
                  <a:schemeClr val="tx1">
                    <a:lumMod val="50000"/>
                    <a:lumOff val="50000"/>
                  </a:schemeClr>
                </a:solidFill>
              </a:rPr>
              <a:t>[3] When a Good Translation is Wrong in Context: Context-Aware Machine Translation Improves on Deixis, Ellipsis, and Lexical Cohesion</a:t>
            </a:r>
          </a:p>
        </p:txBody>
      </p:sp>
      <p:pic>
        <p:nvPicPr>
          <p:cNvPr id="6153" name="Picture 9">
            <a:extLst>
              <a:ext uri="{FF2B5EF4-FFF2-40B4-BE49-F238E27FC236}">
                <a16:creationId xmlns:a16="http://schemas.microsoft.com/office/drawing/2014/main" id="{6ECBF2AA-810C-F2EA-05ED-BD5252AA9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188" y="2132856"/>
            <a:ext cx="7824192" cy="2314657"/>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11F1E4AA-A009-D6B2-D67E-1AE0834CFDB3}"/>
              </a:ext>
            </a:extLst>
          </p:cNvPr>
          <p:cNvSpPr txBox="1"/>
          <p:nvPr/>
        </p:nvSpPr>
        <p:spPr>
          <a:xfrm>
            <a:off x="1692188" y="4656626"/>
            <a:ext cx="7582204" cy="523220"/>
          </a:xfrm>
          <a:prstGeom prst="rect">
            <a:avLst/>
          </a:prstGeom>
          <a:noFill/>
        </p:spPr>
        <p:txBody>
          <a:bodyPr wrap="none" rtlCol="0">
            <a:spAutoFit/>
          </a:bodyPr>
          <a:lstStyle/>
          <a:p>
            <a:r>
              <a:rPr lang="en-US" altLang="zh-CN" sz="2800" dirty="0"/>
              <a:t>Translations of the name “Julia” are not consistent.</a:t>
            </a:r>
            <a:endParaRPr lang="zh-CN" altLang="en-US" sz="2800" dirty="0"/>
          </a:p>
        </p:txBody>
      </p:sp>
    </p:spTree>
    <p:extLst>
      <p:ext uri="{BB962C8B-B14F-4D97-AF65-F5344CB8AC3E}">
        <p14:creationId xmlns:p14="http://schemas.microsoft.com/office/powerpoint/2010/main" val="2347968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Word Segmentation: Example</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1820656" cy="5891110"/>
          </a:xfrm>
        </p:spPr>
        <p:txBody>
          <a:bodyPr>
            <a:normAutofit/>
          </a:bodyPr>
          <a:lstStyle/>
          <a:p>
            <a:r>
              <a:rPr lang="en-US" altLang="zh-CN" dirty="0"/>
              <a:t>Segmentation results comparison:</a:t>
            </a:r>
          </a:p>
          <a:p>
            <a:pPr lvl="1"/>
            <a:r>
              <a:rPr lang="en-US" altLang="zh-CN" dirty="0" err="1"/>
              <a:t>Juman</a:t>
            </a:r>
            <a:r>
              <a:rPr lang="en-US" altLang="zh-CN" dirty="0"/>
              <a:t>++</a:t>
            </a:r>
            <a:r>
              <a:rPr lang="en-US" altLang="zh-CN" sz="2400" baseline="30000" dirty="0">
                <a:solidFill>
                  <a:schemeClr val="tx1">
                    <a:lumMod val="50000"/>
                    <a:lumOff val="50000"/>
                  </a:schemeClr>
                </a:solidFill>
              </a:rPr>
              <a:t>*</a:t>
            </a:r>
            <a:endParaRPr lang="en-US" altLang="zh-CN" dirty="0"/>
          </a:p>
          <a:p>
            <a:pPr lvl="1"/>
            <a:endParaRPr lang="en-US" altLang="zh-CN" dirty="0"/>
          </a:p>
          <a:p>
            <a:pPr lvl="1"/>
            <a:endParaRPr lang="en-US" altLang="zh-CN" dirty="0"/>
          </a:p>
          <a:p>
            <a:pPr lvl="1"/>
            <a:endParaRPr lang="en-US" altLang="zh-CN" dirty="0"/>
          </a:p>
          <a:p>
            <a:pPr lvl="1"/>
            <a:r>
              <a:rPr lang="en-US" altLang="zh-CN" dirty="0" err="1"/>
              <a:t>SentencePiece</a:t>
            </a:r>
            <a:r>
              <a:rPr lang="en-US" altLang="zh-CN" sz="2400" baseline="30000" dirty="0">
                <a:solidFill>
                  <a:schemeClr val="tx1">
                    <a:lumMod val="50000"/>
                    <a:lumOff val="50000"/>
                  </a:schemeClr>
                </a:solidFill>
              </a:rPr>
              <a:t>**</a:t>
            </a:r>
            <a:endParaRPr lang="en-US" altLang="zh-CN" dirty="0"/>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5</a:t>
            </a:fld>
            <a:endParaRPr lang="ja-JP" altLang="en-US" dirty="0"/>
          </a:p>
        </p:txBody>
      </p:sp>
      <p:sp>
        <p:nvSpPr>
          <p:cNvPr id="5" name="文本框 4">
            <a:extLst>
              <a:ext uri="{FF2B5EF4-FFF2-40B4-BE49-F238E27FC236}">
                <a16:creationId xmlns:a16="http://schemas.microsoft.com/office/drawing/2014/main" id="{CC2E7AA3-83CC-787B-C43B-75FFEFAE20EE}"/>
              </a:ext>
            </a:extLst>
          </p:cNvPr>
          <p:cNvSpPr txBox="1"/>
          <p:nvPr/>
        </p:nvSpPr>
        <p:spPr>
          <a:xfrm>
            <a:off x="180000" y="6335742"/>
            <a:ext cx="8940336" cy="523220"/>
          </a:xfrm>
          <a:prstGeom prst="rect">
            <a:avLst/>
          </a:prstGeom>
          <a:noFill/>
        </p:spPr>
        <p:txBody>
          <a:bodyPr wrap="square">
            <a:spAutoFit/>
          </a:bodyPr>
          <a:lstStyle/>
          <a:p>
            <a:pPr indent="0">
              <a:buNone/>
            </a:pPr>
            <a:r>
              <a:rPr lang="en-US" altLang="zh-CN" sz="1400" dirty="0">
                <a:solidFill>
                  <a:schemeClr val="tx1">
                    <a:lumMod val="50000"/>
                    <a:lumOff val="50000"/>
                  </a:schemeClr>
                </a:solidFill>
              </a:rPr>
              <a:t>* </a:t>
            </a:r>
            <a:r>
              <a:rPr lang="en-US" altLang="zh-CN" sz="1400" dirty="0" err="1">
                <a:solidFill>
                  <a:schemeClr val="tx1">
                    <a:lumMod val="50000"/>
                    <a:lumOff val="50000"/>
                  </a:schemeClr>
                </a:solidFill>
              </a:rPr>
              <a:t>Juman</a:t>
            </a:r>
            <a:r>
              <a:rPr lang="en-US" altLang="zh-CN" sz="1400" dirty="0">
                <a:solidFill>
                  <a:schemeClr val="tx1">
                    <a:lumMod val="50000"/>
                    <a:lumOff val="50000"/>
                  </a:schemeClr>
                </a:solidFill>
              </a:rPr>
              <a:t>++: A Morphological Analysis Toolkit for Scriptio Continua</a:t>
            </a:r>
          </a:p>
          <a:p>
            <a:r>
              <a:rPr lang="en-US" altLang="zh-CN" sz="1400" dirty="0">
                <a:solidFill>
                  <a:schemeClr val="tx1">
                    <a:lumMod val="50000"/>
                    <a:lumOff val="50000"/>
                  </a:schemeClr>
                </a:solidFill>
              </a:rPr>
              <a:t>** </a:t>
            </a:r>
            <a:r>
              <a:rPr lang="en-US" altLang="zh-CN" sz="1400" dirty="0" err="1">
                <a:solidFill>
                  <a:schemeClr val="tx1">
                    <a:lumMod val="50000"/>
                    <a:lumOff val="50000"/>
                  </a:schemeClr>
                </a:solidFill>
              </a:rPr>
              <a:t>SentencePiece</a:t>
            </a:r>
            <a:r>
              <a:rPr lang="en-US" altLang="zh-CN" sz="1400" dirty="0">
                <a:solidFill>
                  <a:schemeClr val="tx1">
                    <a:lumMod val="50000"/>
                    <a:lumOff val="50000"/>
                  </a:schemeClr>
                </a:solidFill>
              </a:rPr>
              <a:t>: A simple and language independent subword tokenizer and </a:t>
            </a:r>
            <a:r>
              <a:rPr lang="en-US" altLang="zh-CN" sz="1400" dirty="0" err="1">
                <a:solidFill>
                  <a:schemeClr val="tx1">
                    <a:lumMod val="50000"/>
                    <a:lumOff val="50000"/>
                  </a:schemeClr>
                </a:solidFill>
              </a:rPr>
              <a:t>detokenizer</a:t>
            </a:r>
            <a:r>
              <a:rPr lang="en-US" altLang="zh-CN" sz="1400" dirty="0">
                <a:solidFill>
                  <a:schemeClr val="tx1">
                    <a:lumMod val="50000"/>
                    <a:lumOff val="50000"/>
                  </a:schemeClr>
                </a:solidFill>
              </a:rPr>
              <a:t> for Neural Text Processing</a:t>
            </a:r>
          </a:p>
        </p:txBody>
      </p:sp>
      <p:sp>
        <p:nvSpPr>
          <p:cNvPr id="6" name="矩形 5">
            <a:extLst>
              <a:ext uri="{FF2B5EF4-FFF2-40B4-BE49-F238E27FC236}">
                <a16:creationId xmlns:a16="http://schemas.microsoft.com/office/drawing/2014/main" id="{81DA97B2-7C8D-7117-D67B-14633F8D72CC}"/>
              </a:ext>
            </a:extLst>
          </p:cNvPr>
          <p:cNvSpPr/>
          <p:nvPr/>
        </p:nvSpPr>
        <p:spPr>
          <a:xfrm>
            <a:off x="1055440" y="1942273"/>
            <a:ext cx="5355433" cy="1063427"/>
          </a:xfrm>
          <a:prstGeom prst="rect">
            <a:avLst/>
          </a:prstGeom>
          <a:solidFill>
            <a:schemeClr val="tx2">
              <a:lumMod val="60000"/>
              <a:lumOff val="40000"/>
              <a:alpha val="1101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4F2E84A1-206F-0C90-0C3A-679BE2AD4F77}"/>
              </a:ext>
            </a:extLst>
          </p:cNvPr>
          <p:cNvSpPr txBox="1"/>
          <p:nvPr/>
        </p:nvSpPr>
        <p:spPr>
          <a:xfrm>
            <a:off x="1051331" y="2117771"/>
            <a:ext cx="1569660" cy="369332"/>
          </a:xfrm>
          <a:prstGeom prst="rect">
            <a:avLst/>
          </a:prstGeom>
          <a:noFill/>
        </p:spPr>
        <p:txBody>
          <a:bodyPr wrap="none" rtlCol="0">
            <a:spAutoFit/>
          </a:bodyPr>
          <a:lstStyle/>
          <a:p>
            <a:r>
              <a:rPr lang="zh-CN" altLang="en-US" dirty="0"/>
              <a:t>外国人参政権</a:t>
            </a:r>
            <a:endParaRPr kumimoji="1" lang="zh-CN" altLang="en-US" dirty="0"/>
          </a:p>
        </p:txBody>
      </p:sp>
      <p:cxnSp>
        <p:nvCxnSpPr>
          <p:cNvPr id="8" name="直线箭头连接符 7">
            <a:extLst>
              <a:ext uri="{FF2B5EF4-FFF2-40B4-BE49-F238E27FC236}">
                <a16:creationId xmlns:a16="http://schemas.microsoft.com/office/drawing/2014/main" id="{24D02E6B-7A88-A920-0677-950402ECCE0C}"/>
              </a:ext>
            </a:extLst>
          </p:cNvPr>
          <p:cNvCxnSpPr>
            <a:cxnSpLocks/>
            <a:stCxn id="7" idx="3"/>
            <a:endCxn id="10" idx="1"/>
          </p:cNvCxnSpPr>
          <p:nvPr/>
        </p:nvCxnSpPr>
        <p:spPr>
          <a:xfrm>
            <a:off x="2620991" y="2302437"/>
            <a:ext cx="477038" cy="4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3A8F6688-5E96-95A7-C3D7-C42B42F96D87}"/>
              </a:ext>
            </a:extLst>
          </p:cNvPr>
          <p:cNvSpPr txBox="1"/>
          <p:nvPr/>
        </p:nvSpPr>
        <p:spPr>
          <a:xfrm>
            <a:off x="3098029" y="2122726"/>
            <a:ext cx="2185214" cy="369332"/>
          </a:xfrm>
          <a:prstGeom prst="rect">
            <a:avLst/>
          </a:prstGeom>
          <a:noFill/>
        </p:spPr>
        <p:txBody>
          <a:bodyPr wrap="none" rtlCol="0">
            <a:spAutoFit/>
          </a:bodyPr>
          <a:lstStyle/>
          <a:p>
            <a:r>
              <a:rPr lang="zh-CN" altLang="en-US" dirty="0"/>
              <a:t>外国</a:t>
            </a:r>
            <a:r>
              <a:rPr lang="en-US" altLang="zh-CN" dirty="0"/>
              <a:t> </a:t>
            </a:r>
            <a:r>
              <a:rPr lang="en-US" altLang="zh-CN" b="1" dirty="0">
                <a:solidFill>
                  <a:srgbClr val="004EA2"/>
                </a:solidFill>
              </a:rPr>
              <a:t>/ </a:t>
            </a:r>
            <a:r>
              <a:rPr lang="zh-CN" altLang="en-US" dirty="0"/>
              <a:t>人</a:t>
            </a:r>
            <a:r>
              <a:rPr lang="en-US" altLang="zh-CN" dirty="0"/>
              <a:t> </a:t>
            </a:r>
            <a:r>
              <a:rPr lang="en-US" altLang="zh-CN" b="1" dirty="0">
                <a:solidFill>
                  <a:srgbClr val="004EA2"/>
                </a:solidFill>
              </a:rPr>
              <a:t>/ </a:t>
            </a:r>
            <a:r>
              <a:rPr lang="zh-CN" altLang="en-US" dirty="0"/>
              <a:t>参政</a:t>
            </a:r>
            <a:r>
              <a:rPr lang="en-US" altLang="zh-CN" dirty="0"/>
              <a:t> </a:t>
            </a:r>
            <a:r>
              <a:rPr lang="en-US" altLang="zh-CN" b="1" dirty="0">
                <a:solidFill>
                  <a:srgbClr val="004EA2"/>
                </a:solidFill>
              </a:rPr>
              <a:t>/ </a:t>
            </a:r>
            <a:r>
              <a:rPr lang="zh-CN" altLang="en-US" dirty="0"/>
              <a:t>権</a:t>
            </a:r>
            <a:endParaRPr kumimoji="1" lang="zh-CN" altLang="en-US" dirty="0"/>
          </a:p>
        </p:txBody>
      </p:sp>
      <p:sp>
        <p:nvSpPr>
          <p:cNvPr id="12" name="文本框 11">
            <a:extLst>
              <a:ext uri="{FF2B5EF4-FFF2-40B4-BE49-F238E27FC236}">
                <a16:creationId xmlns:a16="http://schemas.microsoft.com/office/drawing/2014/main" id="{11A755A3-F3A3-9781-ECC2-8AB11ECD0FCA}"/>
              </a:ext>
            </a:extLst>
          </p:cNvPr>
          <p:cNvSpPr txBox="1"/>
          <p:nvPr/>
        </p:nvSpPr>
        <p:spPr>
          <a:xfrm>
            <a:off x="3108832" y="2394541"/>
            <a:ext cx="3281989" cy="369332"/>
          </a:xfrm>
          <a:prstGeom prst="rect">
            <a:avLst/>
          </a:prstGeom>
          <a:noFill/>
        </p:spPr>
        <p:txBody>
          <a:bodyPr wrap="none" rtlCol="0">
            <a:spAutoFit/>
          </a:bodyPr>
          <a:lstStyle/>
          <a:p>
            <a:r>
              <a:rPr kumimoji="1" lang="en-US" altLang="zh-CN" dirty="0">
                <a:solidFill>
                  <a:srgbClr val="004EA2"/>
                </a:solidFill>
              </a:rPr>
              <a:t>foreign</a:t>
            </a:r>
            <a:r>
              <a:rPr kumimoji="1" lang="en-US" altLang="zh-CN" dirty="0">
                <a:solidFill>
                  <a:schemeClr val="tx1">
                    <a:lumMod val="50000"/>
                    <a:lumOff val="50000"/>
                  </a:schemeClr>
                </a:solidFill>
              </a:rPr>
              <a:t> / </a:t>
            </a:r>
            <a:r>
              <a:rPr lang="en-US" altLang="zh-CN" dirty="0">
                <a:solidFill>
                  <a:srgbClr val="004EA2"/>
                </a:solidFill>
              </a:rPr>
              <a:t>people</a:t>
            </a:r>
            <a:r>
              <a:rPr kumimoji="1" lang="en-US" altLang="zh-CN" dirty="0">
                <a:solidFill>
                  <a:schemeClr val="tx1">
                    <a:lumMod val="50000"/>
                    <a:lumOff val="50000"/>
                  </a:schemeClr>
                </a:solidFill>
              </a:rPr>
              <a:t> / </a:t>
            </a:r>
            <a:r>
              <a:rPr lang="en-US" altLang="zh-CN" dirty="0">
                <a:solidFill>
                  <a:srgbClr val="004EA2"/>
                </a:solidFill>
              </a:rPr>
              <a:t>suffrage</a:t>
            </a:r>
            <a:r>
              <a:rPr kumimoji="1" lang="en-US" altLang="zh-CN" dirty="0">
                <a:solidFill>
                  <a:schemeClr val="tx1">
                    <a:lumMod val="50000"/>
                    <a:lumOff val="50000"/>
                  </a:schemeClr>
                </a:solidFill>
              </a:rPr>
              <a:t> / </a:t>
            </a:r>
            <a:r>
              <a:rPr lang="en-US" altLang="zh-CN" dirty="0">
                <a:solidFill>
                  <a:srgbClr val="004EA2"/>
                </a:solidFill>
              </a:rPr>
              <a:t>right</a:t>
            </a:r>
            <a:endParaRPr lang="zh-CN" altLang="en-US" dirty="0">
              <a:solidFill>
                <a:srgbClr val="004EA2"/>
              </a:solidFill>
            </a:endParaRPr>
          </a:p>
        </p:txBody>
      </p:sp>
      <p:pic>
        <p:nvPicPr>
          <p:cNvPr id="14" name="Picture 14" descr="ballot box with check&quot; Emoji - Download for free – Iconduck">
            <a:extLst>
              <a:ext uri="{FF2B5EF4-FFF2-40B4-BE49-F238E27FC236}">
                <a16:creationId xmlns:a16="http://schemas.microsoft.com/office/drawing/2014/main" id="{FF0D4461-3EEA-4D41-20B7-D8E2676C6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164" y="2011651"/>
            <a:ext cx="229195" cy="229195"/>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C92B9B4F-2554-A3E2-B7B1-2AC039B1170D}"/>
              </a:ext>
            </a:extLst>
          </p:cNvPr>
          <p:cNvSpPr/>
          <p:nvPr/>
        </p:nvSpPr>
        <p:spPr>
          <a:xfrm>
            <a:off x="1062293" y="3852299"/>
            <a:ext cx="5355433" cy="817261"/>
          </a:xfrm>
          <a:prstGeom prst="rect">
            <a:avLst/>
          </a:prstGeom>
          <a:solidFill>
            <a:srgbClr val="C00000">
              <a:alpha val="1101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4E370164-7DB7-C9E4-B325-DE9907A61986}"/>
              </a:ext>
            </a:extLst>
          </p:cNvPr>
          <p:cNvSpPr txBox="1"/>
          <p:nvPr/>
        </p:nvSpPr>
        <p:spPr>
          <a:xfrm>
            <a:off x="1054403" y="4024746"/>
            <a:ext cx="1569660" cy="369332"/>
          </a:xfrm>
          <a:prstGeom prst="rect">
            <a:avLst/>
          </a:prstGeom>
          <a:noFill/>
        </p:spPr>
        <p:txBody>
          <a:bodyPr wrap="none" rtlCol="0">
            <a:spAutoFit/>
          </a:bodyPr>
          <a:lstStyle/>
          <a:p>
            <a:r>
              <a:rPr lang="zh-CN" altLang="en-US" dirty="0"/>
              <a:t>外国人参政権</a:t>
            </a:r>
            <a:endParaRPr kumimoji="1" lang="zh-CN" altLang="en-US" dirty="0"/>
          </a:p>
        </p:txBody>
      </p:sp>
      <p:cxnSp>
        <p:nvCxnSpPr>
          <p:cNvPr id="19" name="直线箭头连接符 18">
            <a:extLst>
              <a:ext uri="{FF2B5EF4-FFF2-40B4-BE49-F238E27FC236}">
                <a16:creationId xmlns:a16="http://schemas.microsoft.com/office/drawing/2014/main" id="{7CD8C9DC-7E40-7E57-348C-64A3D362A82B}"/>
              </a:ext>
            </a:extLst>
          </p:cNvPr>
          <p:cNvCxnSpPr>
            <a:cxnSpLocks/>
            <a:stCxn id="17" idx="3"/>
            <a:endCxn id="21" idx="1"/>
          </p:cNvCxnSpPr>
          <p:nvPr/>
        </p:nvCxnSpPr>
        <p:spPr>
          <a:xfrm flipV="1">
            <a:off x="2624063" y="4202616"/>
            <a:ext cx="47216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组合 28">
            <a:extLst>
              <a:ext uri="{FF2B5EF4-FFF2-40B4-BE49-F238E27FC236}">
                <a16:creationId xmlns:a16="http://schemas.microsoft.com/office/drawing/2014/main" id="{AB000B6E-DDA8-E7E5-4D10-9AA6D3A1F922}"/>
              </a:ext>
            </a:extLst>
          </p:cNvPr>
          <p:cNvGrpSpPr/>
          <p:nvPr/>
        </p:nvGrpSpPr>
        <p:grpSpPr>
          <a:xfrm>
            <a:off x="3096224" y="4017950"/>
            <a:ext cx="3321502" cy="651610"/>
            <a:chOff x="2341120" y="4953492"/>
            <a:chExt cx="3321502" cy="651610"/>
          </a:xfrm>
        </p:grpSpPr>
        <p:sp>
          <p:nvSpPr>
            <p:cNvPr id="21" name="文本框 20">
              <a:extLst>
                <a:ext uri="{FF2B5EF4-FFF2-40B4-BE49-F238E27FC236}">
                  <a16:creationId xmlns:a16="http://schemas.microsoft.com/office/drawing/2014/main" id="{0FD9A2F9-952C-BC55-B6C0-31373D7B11F7}"/>
                </a:ext>
              </a:extLst>
            </p:cNvPr>
            <p:cNvSpPr txBox="1"/>
            <p:nvPr/>
          </p:nvSpPr>
          <p:spPr>
            <a:xfrm>
              <a:off x="2341120" y="4953492"/>
              <a:ext cx="2185214" cy="369332"/>
            </a:xfrm>
            <a:prstGeom prst="rect">
              <a:avLst/>
            </a:prstGeom>
            <a:noFill/>
          </p:spPr>
          <p:txBody>
            <a:bodyPr wrap="none" rtlCol="0">
              <a:spAutoFit/>
            </a:bodyPr>
            <a:lstStyle/>
            <a:p>
              <a:r>
                <a:rPr lang="zh-CN" altLang="en-US" dirty="0"/>
                <a:t>外国</a:t>
              </a:r>
              <a:r>
                <a:rPr lang="en-US" altLang="zh-CN" dirty="0"/>
                <a:t> </a:t>
              </a:r>
              <a:r>
                <a:rPr lang="en-US" altLang="zh-CN" b="1" dirty="0">
                  <a:solidFill>
                    <a:srgbClr val="004EA2"/>
                  </a:solidFill>
                </a:rPr>
                <a:t>/ </a:t>
              </a:r>
              <a:r>
                <a:rPr lang="zh-CN" altLang="en-US" dirty="0"/>
                <a:t>人</a:t>
              </a:r>
              <a:r>
                <a:rPr lang="en-US" altLang="zh-CN" dirty="0"/>
                <a:t> </a:t>
              </a:r>
              <a:r>
                <a:rPr lang="en-US" altLang="zh-CN" b="1" dirty="0">
                  <a:solidFill>
                    <a:srgbClr val="004EA2"/>
                  </a:solidFill>
                </a:rPr>
                <a:t>/ </a:t>
              </a:r>
              <a:r>
                <a:rPr lang="zh-CN" altLang="en-US" dirty="0"/>
                <a:t>参</a:t>
              </a:r>
              <a:r>
                <a:rPr lang="en-US" altLang="zh-CN" dirty="0"/>
                <a:t> </a:t>
              </a:r>
              <a:r>
                <a:rPr lang="en-US" altLang="zh-CN" b="1" dirty="0">
                  <a:solidFill>
                    <a:srgbClr val="004EA2"/>
                  </a:solidFill>
                </a:rPr>
                <a:t>/ </a:t>
              </a:r>
              <a:r>
                <a:rPr lang="zh-CN" altLang="en-US" dirty="0"/>
                <a:t>政権</a:t>
              </a:r>
              <a:endParaRPr kumimoji="1" lang="zh-CN" altLang="en-US" dirty="0"/>
            </a:p>
          </p:txBody>
        </p:sp>
        <p:sp>
          <p:nvSpPr>
            <p:cNvPr id="23" name="文本框 22">
              <a:extLst>
                <a:ext uri="{FF2B5EF4-FFF2-40B4-BE49-F238E27FC236}">
                  <a16:creationId xmlns:a16="http://schemas.microsoft.com/office/drawing/2014/main" id="{B3179F4E-3FEE-5C67-DE46-AA3025523F20}"/>
                </a:ext>
              </a:extLst>
            </p:cNvPr>
            <p:cNvSpPr txBox="1"/>
            <p:nvPr/>
          </p:nvSpPr>
          <p:spPr>
            <a:xfrm>
              <a:off x="2361269" y="5235770"/>
              <a:ext cx="3301353" cy="369332"/>
            </a:xfrm>
            <a:prstGeom prst="rect">
              <a:avLst/>
            </a:prstGeom>
            <a:noFill/>
          </p:spPr>
          <p:txBody>
            <a:bodyPr wrap="none" rtlCol="0">
              <a:spAutoFit/>
            </a:bodyPr>
            <a:lstStyle/>
            <a:p>
              <a:r>
                <a:rPr lang="en-US" altLang="zh-CN" dirty="0">
                  <a:solidFill>
                    <a:schemeClr val="tx1">
                      <a:lumMod val="50000"/>
                      <a:lumOff val="50000"/>
                    </a:schemeClr>
                  </a:solidFill>
                </a:rPr>
                <a:t>f</a:t>
              </a:r>
              <a:r>
                <a:rPr kumimoji="1" lang="en-US" altLang="zh-CN" dirty="0">
                  <a:solidFill>
                    <a:schemeClr val="tx1">
                      <a:lumMod val="50000"/>
                      <a:lumOff val="50000"/>
                    </a:schemeClr>
                  </a:solidFill>
                </a:rPr>
                <a:t>oreign / people/ </a:t>
              </a:r>
              <a:r>
                <a:rPr kumimoji="1" lang="en-US" altLang="zh-CN" dirty="0">
                  <a:solidFill>
                    <a:srgbClr val="C00000"/>
                  </a:solidFill>
                </a:rPr>
                <a:t>attend</a:t>
              </a:r>
              <a:r>
                <a:rPr kumimoji="1" lang="en-US" altLang="zh-CN" dirty="0">
                  <a:solidFill>
                    <a:schemeClr val="tx1">
                      <a:lumMod val="50000"/>
                      <a:lumOff val="50000"/>
                    </a:schemeClr>
                  </a:solidFill>
                </a:rPr>
                <a:t> / </a:t>
              </a:r>
              <a:r>
                <a:rPr lang="en-US" altLang="zh-CN" dirty="0">
                  <a:solidFill>
                    <a:srgbClr val="C00000"/>
                  </a:solidFill>
                </a:rPr>
                <a:t>regime</a:t>
              </a:r>
              <a:endParaRPr lang="zh-CN" altLang="en-US" dirty="0">
                <a:solidFill>
                  <a:srgbClr val="C00000"/>
                </a:solidFill>
              </a:endParaRPr>
            </a:p>
          </p:txBody>
        </p:sp>
      </p:grpSp>
      <p:pic>
        <p:nvPicPr>
          <p:cNvPr id="25" name="Picture 18" descr="Check Mark Cross Box Vector Isolated : image vectorielle de stock (libre de  droits) 1621209412 | Shutterstock">
            <a:extLst>
              <a:ext uri="{FF2B5EF4-FFF2-40B4-BE49-F238E27FC236}">
                <a16:creationId xmlns:a16="http://schemas.microsoft.com/office/drawing/2014/main" id="{2F61384C-7981-4BE3-0AF4-2CF014C43D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970" t="11468" r="8252" b="20264"/>
          <a:stretch/>
        </p:blipFill>
        <p:spPr bwMode="auto">
          <a:xfrm>
            <a:off x="2745485" y="3903352"/>
            <a:ext cx="229316" cy="229195"/>
          </a:xfrm>
          <a:prstGeom prst="rect">
            <a:avLst/>
          </a:prstGeom>
          <a:noFill/>
          <a:extLst>
            <a:ext uri="{909E8E84-426E-40DD-AFC4-6F175D3DCCD1}">
              <a14:hiddenFill xmlns:a14="http://schemas.microsoft.com/office/drawing/2010/main">
                <a:solidFill>
                  <a:srgbClr val="FFFFFF"/>
                </a:solidFill>
              </a14:hiddenFill>
            </a:ext>
          </a:extLst>
        </p:spPr>
      </p:pic>
      <p:sp>
        <p:nvSpPr>
          <p:cNvPr id="33" name="文本框 32">
            <a:extLst>
              <a:ext uri="{FF2B5EF4-FFF2-40B4-BE49-F238E27FC236}">
                <a16:creationId xmlns:a16="http://schemas.microsoft.com/office/drawing/2014/main" id="{F26B8F58-CD6D-F564-7C6B-C1B4F3A18D6A}"/>
              </a:ext>
            </a:extLst>
          </p:cNvPr>
          <p:cNvSpPr txBox="1"/>
          <p:nvPr/>
        </p:nvSpPr>
        <p:spPr>
          <a:xfrm>
            <a:off x="1029429" y="2377461"/>
            <a:ext cx="2038898" cy="646331"/>
          </a:xfrm>
          <a:prstGeom prst="rect">
            <a:avLst/>
          </a:prstGeom>
          <a:noFill/>
        </p:spPr>
        <p:txBody>
          <a:bodyPr wrap="square">
            <a:spAutoFit/>
          </a:bodyPr>
          <a:lstStyle/>
          <a:p>
            <a:r>
              <a:rPr lang="en-US" altLang="zh-CN" sz="1800" dirty="0">
                <a:solidFill>
                  <a:schemeClr val="tx1">
                    <a:lumMod val="50000"/>
                    <a:lumOff val="50000"/>
                  </a:schemeClr>
                </a:solidFill>
              </a:rPr>
              <a:t>right of foreigners </a:t>
            </a:r>
          </a:p>
          <a:p>
            <a:r>
              <a:rPr lang="en-US" altLang="zh-CN" sz="1800" dirty="0">
                <a:solidFill>
                  <a:schemeClr val="tx1">
                    <a:lumMod val="50000"/>
                    <a:lumOff val="50000"/>
                  </a:schemeClr>
                </a:solidFill>
              </a:rPr>
              <a:t>to vote</a:t>
            </a:r>
            <a:endParaRPr lang="zh-CN" altLang="en-US" sz="1800" dirty="0">
              <a:solidFill>
                <a:schemeClr val="tx1">
                  <a:lumMod val="50000"/>
                  <a:lumOff val="50000"/>
                </a:schemeClr>
              </a:solidFill>
            </a:endParaRPr>
          </a:p>
        </p:txBody>
      </p:sp>
      <p:sp>
        <p:nvSpPr>
          <p:cNvPr id="34" name="矩形 33">
            <a:extLst>
              <a:ext uri="{FF2B5EF4-FFF2-40B4-BE49-F238E27FC236}">
                <a16:creationId xmlns:a16="http://schemas.microsoft.com/office/drawing/2014/main" id="{2EFA4C50-5BC9-2A67-17A0-EB64ACDF0E05}"/>
              </a:ext>
            </a:extLst>
          </p:cNvPr>
          <p:cNvSpPr/>
          <p:nvPr/>
        </p:nvSpPr>
        <p:spPr>
          <a:xfrm>
            <a:off x="6645223" y="1936510"/>
            <a:ext cx="5355433" cy="1063427"/>
          </a:xfrm>
          <a:prstGeom prst="rect">
            <a:avLst/>
          </a:prstGeom>
          <a:solidFill>
            <a:schemeClr val="tx2">
              <a:lumMod val="60000"/>
              <a:lumOff val="40000"/>
              <a:alpha val="1101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84BB0A29-FC82-F8F3-8D34-98D3CC37E22A}"/>
              </a:ext>
            </a:extLst>
          </p:cNvPr>
          <p:cNvSpPr txBox="1"/>
          <p:nvPr/>
        </p:nvSpPr>
        <p:spPr>
          <a:xfrm>
            <a:off x="6641114" y="2112008"/>
            <a:ext cx="1338828" cy="369332"/>
          </a:xfrm>
          <a:prstGeom prst="rect">
            <a:avLst/>
          </a:prstGeom>
          <a:noFill/>
        </p:spPr>
        <p:txBody>
          <a:bodyPr wrap="none" rtlCol="0">
            <a:spAutoFit/>
          </a:bodyPr>
          <a:lstStyle/>
          <a:p>
            <a:r>
              <a:rPr lang="zh-CN" altLang="en-US" dirty="0"/>
              <a:t>東京都知事</a:t>
            </a:r>
            <a:endParaRPr kumimoji="1" lang="zh-CN" altLang="en-US" dirty="0"/>
          </a:p>
        </p:txBody>
      </p:sp>
      <p:cxnSp>
        <p:nvCxnSpPr>
          <p:cNvPr id="36" name="直线箭头连接符 35">
            <a:extLst>
              <a:ext uri="{FF2B5EF4-FFF2-40B4-BE49-F238E27FC236}">
                <a16:creationId xmlns:a16="http://schemas.microsoft.com/office/drawing/2014/main" id="{7B28CEEB-9AE9-5A98-DF12-617D8BF94605}"/>
              </a:ext>
            </a:extLst>
          </p:cNvPr>
          <p:cNvCxnSpPr>
            <a:cxnSpLocks/>
            <a:stCxn id="35" idx="3"/>
            <a:endCxn id="37" idx="1"/>
          </p:cNvCxnSpPr>
          <p:nvPr/>
        </p:nvCxnSpPr>
        <p:spPr>
          <a:xfrm>
            <a:off x="7979942" y="2296674"/>
            <a:ext cx="707870" cy="4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E5F20933-F38B-9B2F-E925-2A409C025932}"/>
              </a:ext>
            </a:extLst>
          </p:cNvPr>
          <p:cNvSpPr txBox="1"/>
          <p:nvPr/>
        </p:nvSpPr>
        <p:spPr>
          <a:xfrm>
            <a:off x="8687812" y="2116963"/>
            <a:ext cx="1749197" cy="369332"/>
          </a:xfrm>
          <a:prstGeom prst="rect">
            <a:avLst/>
          </a:prstGeom>
          <a:noFill/>
        </p:spPr>
        <p:txBody>
          <a:bodyPr wrap="none" rtlCol="0">
            <a:spAutoFit/>
          </a:bodyPr>
          <a:lstStyle/>
          <a:p>
            <a:r>
              <a:rPr lang="zh-CN" altLang="en-US" dirty="0"/>
              <a:t>東京</a:t>
            </a:r>
            <a:r>
              <a:rPr lang="en-US" altLang="zh-CN" dirty="0"/>
              <a:t> </a:t>
            </a:r>
            <a:r>
              <a:rPr lang="en-US" altLang="zh-CN" b="1" dirty="0">
                <a:solidFill>
                  <a:srgbClr val="004EA2"/>
                </a:solidFill>
              </a:rPr>
              <a:t>/ </a:t>
            </a:r>
            <a:r>
              <a:rPr lang="zh-CN" altLang="en-US" dirty="0"/>
              <a:t>都</a:t>
            </a:r>
            <a:r>
              <a:rPr lang="en-US" altLang="zh-CN" dirty="0"/>
              <a:t> </a:t>
            </a:r>
            <a:r>
              <a:rPr lang="en-US" altLang="zh-CN" b="1" dirty="0">
                <a:solidFill>
                  <a:srgbClr val="004EA2"/>
                </a:solidFill>
              </a:rPr>
              <a:t>/ </a:t>
            </a:r>
            <a:r>
              <a:rPr lang="zh-CN" altLang="en-US" dirty="0"/>
              <a:t>知事</a:t>
            </a:r>
            <a:endParaRPr kumimoji="1" lang="zh-CN" altLang="en-US" dirty="0"/>
          </a:p>
        </p:txBody>
      </p:sp>
      <p:sp>
        <p:nvSpPr>
          <p:cNvPr id="38" name="文本框 37">
            <a:extLst>
              <a:ext uri="{FF2B5EF4-FFF2-40B4-BE49-F238E27FC236}">
                <a16:creationId xmlns:a16="http://schemas.microsoft.com/office/drawing/2014/main" id="{2C271C0C-ADCA-5CAE-64B6-4C06C551851B}"/>
              </a:ext>
            </a:extLst>
          </p:cNvPr>
          <p:cNvSpPr txBox="1"/>
          <p:nvPr/>
        </p:nvSpPr>
        <p:spPr>
          <a:xfrm>
            <a:off x="8698615" y="2388778"/>
            <a:ext cx="2947987" cy="369332"/>
          </a:xfrm>
          <a:prstGeom prst="rect">
            <a:avLst/>
          </a:prstGeom>
          <a:noFill/>
        </p:spPr>
        <p:txBody>
          <a:bodyPr wrap="none" rtlCol="0">
            <a:spAutoFit/>
          </a:bodyPr>
          <a:lstStyle/>
          <a:p>
            <a:r>
              <a:rPr lang="en-US" altLang="zh-CN" dirty="0">
                <a:solidFill>
                  <a:srgbClr val="004EA2"/>
                </a:solidFill>
              </a:rPr>
              <a:t>Tokyo</a:t>
            </a:r>
            <a:r>
              <a:rPr kumimoji="1" lang="en-US" altLang="zh-CN" dirty="0">
                <a:solidFill>
                  <a:schemeClr val="tx1">
                    <a:lumMod val="50000"/>
                    <a:lumOff val="50000"/>
                  </a:schemeClr>
                </a:solidFill>
              </a:rPr>
              <a:t> / </a:t>
            </a:r>
            <a:r>
              <a:rPr lang="en-US" altLang="zh-CN" dirty="0">
                <a:solidFill>
                  <a:srgbClr val="004EA2"/>
                </a:solidFill>
              </a:rPr>
              <a:t>prefecture</a:t>
            </a:r>
            <a:r>
              <a:rPr kumimoji="1" lang="en-US" altLang="zh-CN" dirty="0">
                <a:solidFill>
                  <a:schemeClr val="tx1">
                    <a:lumMod val="50000"/>
                    <a:lumOff val="50000"/>
                  </a:schemeClr>
                </a:solidFill>
              </a:rPr>
              <a:t> /</a:t>
            </a:r>
            <a:r>
              <a:rPr lang="en-US" altLang="zh-CN" dirty="0">
                <a:solidFill>
                  <a:schemeClr val="tx1">
                    <a:lumMod val="50000"/>
                    <a:lumOff val="50000"/>
                  </a:schemeClr>
                </a:solidFill>
              </a:rPr>
              <a:t> </a:t>
            </a:r>
            <a:r>
              <a:rPr lang="en-US" altLang="zh-CN" dirty="0">
                <a:solidFill>
                  <a:srgbClr val="004EA2"/>
                </a:solidFill>
              </a:rPr>
              <a:t>governor</a:t>
            </a:r>
            <a:endParaRPr lang="zh-CN" altLang="en-US" dirty="0">
              <a:solidFill>
                <a:srgbClr val="004EA2"/>
              </a:solidFill>
            </a:endParaRPr>
          </a:p>
        </p:txBody>
      </p:sp>
      <p:pic>
        <p:nvPicPr>
          <p:cNvPr id="39" name="Picture 14" descr="ballot box with check&quot; Emoji - Download for free – Iconduck">
            <a:extLst>
              <a:ext uri="{FF2B5EF4-FFF2-40B4-BE49-F238E27FC236}">
                <a16:creationId xmlns:a16="http://schemas.microsoft.com/office/drawing/2014/main" id="{22040DCE-1E96-F64A-70F0-B8E109E175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7947" y="2005888"/>
            <a:ext cx="229195" cy="229195"/>
          </a:xfrm>
          <a:prstGeom prst="rect">
            <a:avLst/>
          </a:prstGeom>
          <a:noFill/>
          <a:extLst>
            <a:ext uri="{909E8E84-426E-40DD-AFC4-6F175D3DCCD1}">
              <a14:hiddenFill xmlns:a14="http://schemas.microsoft.com/office/drawing/2010/main">
                <a:solidFill>
                  <a:srgbClr val="FFFFFF"/>
                </a:solidFill>
              </a14:hiddenFill>
            </a:ext>
          </a:extLst>
        </p:spPr>
      </p:pic>
      <p:sp>
        <p:nvSpPr>
          <p:cNvPr id="40" name="文本框 39">
            <a:extLst>
              <a:ext uri="{FF2B5EF4-FFF2-40B4-BE49-F238E27FC236}">
                <a16:creationId xmlns:a16="http://schemas.microsoft.com/office/drawing/2014/main" id="{57AC4C3A-ABBC-8F6A-878C-55B233115FD5}"/>
              </a:ext>
            </a:extLst>
          </p:cNvPr>
          <p:cNvSpPr txBox="1"/>
          <p:nvPr/>
        </p:nvSpPr>
        <p:spPr>
          <a:xfrm>
            <a:off x="6619212" y="2371698"/>
            <a:ext cx="2038898" cy="369332"/>
          </a:xfrm>
          <a:prstGeom prst="rect">
            <a:avLst/>
          </a:prstGeom>
          <a:noFill/>
        </p:spPr>
        <p:txBody>
          <a:bodyPr wrap="square">
            <a:spAutoFit/>
          </a:bodyPr>
          <a:lstStyle/>
          <a:p>
            <a:r>
              <a:rPr lang="en-US" altLang="zh-CN" dirty="0">
                <a:solidFill>
                  <a:schemeClr val="tx1">
                    <a:lumMod val="50000"/>
                    <a:lumOff val="50000"/>
                  </a:schemeClr>
                </a:solidFill>
              </a:rPr>
              <a:t>Tokyo governor</a:t>
            </a:r>
            <a:endParaRPr lang="zh-CN" altLang="en-US" dirty="0">
              <a:solidFill>
                <a:schemeClr val="tx1">
                  <a:lumMod val="50000"/>
                  <a:lumOff val="50000"/>
                </a:schemeClr>
              </a:solidFill>
            </a:endParaRPr>
          </a:p>
        </p:txBody>
      </p:sp>
      <p:sp>
        <p:nvSpPr>
          <p:cNvPr id="41" name="矩形 40">
            <a:extLst>
              <a:ext uri="{FF2B5EF4-FFF2-40B4-BE49-F238E27FC236}">
                <a16:creationId xmlns:a16="http://schemas.microsoft.com/office/drawing/2014/main" id="{F26A68E3-6B2E-2771-0915-AFFF05D42D92}"/>
              </a:ext>
            </a:extLst>
          </p:cNvPr>
          <p:cNvSpPr/>
          <p:nvPr/>
        </p:nvSpPr>
        <p:spPr>
          <a:xfrm>
            <a:off x="6665372" y="3850578"/>
            <a:ext cx="5355433" cy="817261"/>
          </a:xfrm>
          <a:prstGeom prst="rect">
            <a:avLst/>
          </a:prstGeom>
          <a:solidFill>
            <a:srgbClr val="C00000">
              <a:alpha val="1101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a:extLst>
              <a:ext uri="{FF2B5EF4-FFF2-40B4-BE49-F238E27FC236}">
                <a16:creationId xmlns:a16="http://schemas.microsoft.com/office/drawing/2014/main" id="{6F242865-56A8-BD47-88FA-54A7701BABBF}"/>
              </a:ext>
            </a:extLst>
          </p:cNvPr>
          <p:cNvSpPr txBox="1"/>
          <p:nvPr/>
        </p:nvSpPr>
        <p:spPr>
          <a:xfrm>
            <a:off x="6657482" y="4023025"/>
            <a:ext cx="1338828" cy="369332"/>
          </a:xfrm>
          <a:prstGeom prst="rect">
            <a:avLst/>
          </a:prstGeom>
          <a:noFill/>
        </p:spPr>
        <p:txBody>
          <a:bodyPr wrap="none" rtlCol="0">
            <a:spAutoFit/>
          </a:bodyPr>
          <a:lstStyle/>
          <a:p>
            <a:r>
              <a:rPr lang="zh-CN" altLang="en-US" dirty="0"/>
              <a:t>東京都知事</a:t>
            </a:r>
            <a:endParaRPr kumimoji="1" lang="zh-CN" altLang="en-US" dirty="0"/>
          </a:p>
        </p:txBody>
      </p:sp>
      <p:cxnSp>
        <p:nvCxnSpPr>
          <p:cNvPr id="43" name="直线箭头连接符 42">
            <a:extLst>
              <a:ext uri="{FF2B5EF4-FFF2-40B4-BE49-F238E27FC236}">
                <a16:creationId xmlns:a16="http://schemas.microsoft.com/office/drawing/2014/main" id="{69ADE427-6342-4F5B-90C9-3787986D2D1B}"/>
              </a:ext>
            </a:extLst>
          </p:cNvPr>
          <p:cNvCxnSpPr>
            <a:cxnSpLocks/>
            <a:stCxn id="42" idx="3"/>
            <a:endCxn id="45" idx="1"/>
          </p:cNvCxnSpPr>
          <p:nvPr/>
        </p:nvCxnSpPr>
        <p:spPr>
          <a:xfrm flipV="1">
            <a:off x="7996310" y="4200895"/>
            <a:ext cx="702993" cy="67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4" name="组合 43">
            <a:extLst>
              <a:ext uri="{FF2B5EF4-FFF2-40B4-BE49-F238E27FC236}">
                <a16:creationId xmlns:a16="http://schemas.microsoft.com/office/drawing/2014/main" id="{8B01C5A0-F8DD-0B58-860E-4E854449A011}"/>
              </a:ext>
            </a:extLst>
          </p:cNvPr>
          <p:cNvGrpSpPr/>
          <p:nvPr/>
        </p:nvGrpSpPr>
        <p:grpSpPr>
          <a:xfrm>
            <a:off x="8699303" y="4016229"/>
            <a:ext cx="2313277" cy="651610"/>
            <a:chOff x="2341120" y="4953492"/>
            <a:chExt cx="2313277" cy="651610"/>
          </a:xfrm>
        </p:grpSpPr>
        <p:sp>
          <p:nvSpPr>
            <p:cNvPr id="45" name="文本框 44">
              <a:extLst>
                <a:ext uri="{FF2B5EF4-FFF2-40B4-BE49-F238E27FC236}">
                  <a16:creationId xmlns:a16="http://schemas.microsoft.com/office/drawing/2014/main" id="{DAAC4CAF-0D43-A135-68CA-DA5D3F118A34}"/>
                </a:ext>
              </a:extLst>
            </p:cNvPr>
            <p:cNvSpPr txBox="1"/>
            <p:nvPr/>
          </p:nvSpPr>
          <p:spPr>
            <a:xfrm>
              <a:off x="2341120" y="4953492"/>
              <a:ext cx="1749197" cy="369332"/>
            </a:xfrm>
            <a:prstGeom prst="rect">
              <a:avLst/>
            </a:prstGeom>
            <a:noFill/>
          </p:spPr>
          <p:txBody>
            <a:bodyPr wrap="none" rtlCol="0">
              <a:spAutoFit/>
            </a:bodyPr>
            <a:lstStyle/>
            <a:p>
              <a:r>
                <a:rPr lang="zh-CN" altLang="en-US" dirty="0"/>
                <a:t>東</a:t>
              </a:r>
              <a:r>
                <a:rPr lang="en-US" altLang="zh-CN" dirty="0"/>
                <a:t> </a:t>
              </a:r>
              <a:r>
                <a:rPr lang="en-US" altLang="zh-CN" b="1" dirty="0">
                  <a:solidFill>
                    <a:srgbClr val="004EA2"/>
                  </a:solidFill>
                </a:rPr>
                <a:t>/ </a:t>
              </a:r>
              <a:r>
                <a:rPr lang="zh-CN" altLang="en-US" dirty="0"/>
                <a:t>京都</a:t>
              </a:r>
              <a:r>
                <a:rPr lang="en-US" altLang="zh-CN" dirty="0"/>
                <a:t> </a:t>
              </a:r>
              <a:r>
                <a:rPr lang="en-US" altLang="zh-CN" b="1" dirty="0">
                  <a:solidFill>
                    <a:srgbClr val="004EA2"/>
                  </a:solidFill>
                </a:rPr>
                <a:t>/ </a:t>
              </a:r>
              <a:r>
                <a:rPr lang="zh-CN" altLang="en-US" dirty="0"/>
                <a:t>知事</a:t>
              </a:r>
              <a:endParaRPr kumimoji="1" lang="zh-CN" altLang="en-US" dirty="0"/>
            </a:p>
          </p:txBody>
        </p:sp>
        <p:sp>
          <p:nvSpPr>
            <p:cNvPr id="46" name="文本框 45">
              <a:extLst>
                <a:ext uri="{FF2B5EF4-FFF2-40B4-BE49-F238E27FC236}">
                  <a16:creationId xmlns:a16="http://schemas.microsoft.com/office/drawing/2014/main" id="{16925473-1D29-BF83-E283-3C17B0E03966}"/>
                </a:ext>
              </a:extLst>
            </p:cNvPr>
            <p:cNvSpPr txBox="1"/>
            <p:nvPr/>
          </p:nvSpPr>
          <p:spPr>
            <a:xfrm>
              <a:off x="2361269" y="5235770"/>
              <a:ext cx="2293128" cy="369332"/>
            </a:xfrm>
            <a:prstGeom prst="rect">
              <a:avLst/>
            </a:prstGeom>
            <a:noFill/>
          </p:spPr>
          <p:txBody>
            <a:bodyPr wrap="none" rtlCol="0">
              <a:spAutoFit/>
            </a:bodyPr>
            <a:lstStyle/>
            <a:p>
              <a:r>
                <a:rPr lang="en-US" altLang="zh-CN" dirty="0">
                  <a:solidFill>
                    <a:srgbClr val="C00000"/>
                  </a:solidFill>
                </a:rPr>
                <a:t>east</a:t>
              </a:r>
              <a:r>
                <a:rPr kumimoji="1" lang="en-US" altLang="zh-CN" dirty="0">
                  <a:solidFill>
                    <a:schemeClr val="tx1">
                      <a:lumMod val="50000"/>
                      <a:lumOff val="50000"/>
                    </a:schemeClr>
                  </a:solidFill>
                </a:rPr>
                <a:t> / </a:t>
              </a:r>
              <a:r>
                <a:rPr lang="en-US" altLang="zh-CN" dirty="0">
                  <a:solidFill>
                    <a:srgbClr val="C00000"/>
                  </a:solidFill>
                </a:rPr>
                <a:t>Kyoto</a:t>
              </a:r>
              <a:r>
                <a:rPr kumimoji="1" lang="en-US" altLang="zh-CN" dirty="0">
                  <a:solidFill>
                    <a:schemeClr val="tx1">
                      <a:lumMod val="50000"/>
                      <a:lumOff val="50000"/>
                    </a:schemeClr>
                  </a:solidFill>
                </a:rPr>
                <a:t>/ governor</a:t>
              </a:r>
              <a:endParaRPr lang="zh-CN" altLang="en-US" dirty="0">
                <a:solidFill>
                  <a:srgbClr val="C00000"/>
                </a:solidFill>
              </a:endParaRPr>
            </a:p>
          </p:txBody>
        </p:sp>
      </p:grpSp>
      <p:pic>
        <p:nvPicPr>
          <p:cNvPr id="47" name="Picture 18" descr="Check Mark Cross Box Vector Isolated : image vectorielle de stock (libre de  droits) 1621209412 | Shutterstock">
            <a:extLst>
              <a:ext uri="{FF2B5EF4-FFF2-40B4-BE49-F238E27FC236}">
                <a16:creationId xmlns:a16="http://schemas.microsoft.com/office/drawing/2014/main" id="{2DA1F8BE-7692-0876-E5CD-9749FB770F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970" t="11468" r="8252" b="20264"/>
          <a:stretch/>
        </p:blipFill>
        <p:spPr bwMode="auto">
          <a:xfrm>
            <a:off x="8348564" y="3901631"/>
            <a:ext cx="229316" cy="22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470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normAutofit/>
          </a:bodyPr>
          <a:lstStyle/>
          <a:p>
            <a:r>
              <a:rPr lang="en-US" altLang="zh-CN" dirty="0"/>
              <a:t>Context-Aware MT: Method</a:t>
            </a:r>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2012000" cy="994566"/>
          </a:xfrm>
          <a:ln>
            <a:noFill/>
          </a:ln>
        </p:spPr>
        <p:txBody>
          <a:bodyPr>
            <a:normAutofit/>
          </a:bodyPr>
          <a:lstStyle/>
          <a:p>
            <a:pPr algn="l"/>
            <a:r>
              <a:rPr lang="en-US" altLang="zh-CN" dirty="0"/>
              <a:t>Feed context/first-pass translations with distance embeddings</a:t>
            </a:r>
          </a:p>
        </p:txBody>
      </p:sp>
      <p:sp>
        <p:nvSpPr>
          <p:cNvPr id="5" name="灯片编号占位符 3">
            <a:extLst>
              <a:ext uri="{FF2B5EF4-FFF2-40B4-BE49-F238E27FC236}">
                <a16:creationId xmlns:a16="http://schemas.microsoft.com/office/drawing/2014/main" id="{E3703110-45F6-EF48-397A-5981ECC7D034}"/>
              </a:ext>
            </a:extLst>
          </p:cNvPr>
          <p:cNvSpPr>
            <a:spLocks noGrp="1"/>
          </p:cNvSpPr>
          <p:nvPr>
            <p:ph type="sldNum" sz="quarter" idx="4"/>
          </p:nvPr>
        </p:nvSpPr>
        <p:spPr>
          <a:xfrm>
            <a:off x="10704512" y="6309320"/>
            <a:ext cx="877888" cy="288032"/>
          </a:xfrm>
        </p:spPr>
        <p:txBody>
          <a:bodyPr/>
          <a:lstStyle/>
          <a:p>
            <a:fld id="{6C8141C0-FF0A-46C4-A881-8E3732AB5F4E}" type="slidenum">
              <a:rPr lang="ja-JP" altLang="en-US" smtClean="0"/>
              <a:pPr/>
              <a:t>50</a:t>
            </a:fld>
            <a:endParaRPr lang="ja-JP" altLang="en-US" dirty="0"/>
          </a:p>
        </p:txBody>
      </p:sp>
      <p:pic>
        <p:nvPicPr>
          <p:cNvPr id="6" name="图片 5">
            <a:extLst>
              <a:ext uri="{FF2B5EF4-FFF2-40B4-BE49-F238E27FC236}">
                <a16:creationId xmlns:a16="http://schemas.microsoft.com/office/drawing/2014/main" id="{4B0E787A-AD4E-3470-1520-4CFCFEFBC69C}"/>
              </a:ext>
            </a:extLst>
          </p:cNvPr>
          <p:cNvPicPr>
            <a:picLocks noChangeAspect="1"/>
          </p:cNvPicPr>
          <p:nvPr/>
        </p:nvPicPr>
        <p:blipFill>
          <a:blip r:embed="rId3"/>
          <a:stretch>
            <a:fillRect/>
          </a:stretch>
        </p:blipFill>
        <p:spPr>
          <a:xfrm>
            <a:off x="1127448" y="1700808"/>
            <a:ext cx="9577064" cy="5002487"/>
          </a:xfrm>
          <a:prstGeom prst="rect">
            <a:avLst/>
          </a:prstGeom>
        </p:spPr>
      </p:pic>
    </p:spTree>
    <p:extLst>
      <p:ext uri="{BB962C8B-B14F-4D97-AF65-F5344CB8AC3E}">
        <p14:creationId xmlns:p14="http://schemas.microsoft.com/office/powerpoint/2010/main" val="416648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A8552B0-85BE-9376-CC25-5617DE3A0890}"/>
              </a:ext>
            </a:extLst>
          </p:cNvPr>
          <p:cNvPicPr>
            <a:picLocks noChangeAspect="1"/>
          </p:cNvPicPr>
          <p:nvPr/>
        </p:nvPicPr>
        <p:blipFill rotWithShape="1">
          <a:blip r:embed="rId3"/>
          <a:srcRect t="2916"/>
          <a:stretch/>
        </p:blipFill>
        <p:spPr>
          <a:xfrm>
            <a:off x="5447928" y="1340768"/>
            <a:ext cx="3988371" cy="5500216"/>
          </a:xfrm>
          <a:prstGeom prst="rect">
            <a:avLst/>
          </a:prstGeom>
        </p:spPr>
      </p:pic>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normAutofit/>
          </a:bodyPr>
          <a:lstStyle/>
          <a:p>
            <a:r>
              <a:rPr lang="en-US" altLang="zh-CN" dirty="0"/>
              <a:t>Context-Aware MT: Results</a:t>
            </a:r>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2012000" cy="994566"/>
          </a:xfrm>
          <a:ln>
            <a:noFill/>
          </a:ln>
        </p:spPr>
        <p:txBody>
          <a:bodyPr>
            <a:normAutofit/>
          </a:bodyPr>
          <a:lstStyle/>
          <a:p>
            <a:pPr algn="l"/>
            <a:r>
              <a:rPr lang="en-US" altLang="zh-CN" dirty="0"/>
              <a:t>BLEU is comparable but linguistically evaluation results are good</a:t>
            </a:r>
          </a:p>
        </p:txBody>
      </p:sp>
      <p:sp>
        <p:nvSpPr>
          <p:cNvPr id="5" name="灯片编号占位符 3">
            <a:extLst>
              <a:ext uri="{FF2B5EF4-FFF2-40B4-BE49-F238E27FC236}">
                <a16:creationId xmlns:a16="http://schemas.microsoft.com/office/drawing/2014/main" id="{E3703110-45F6-EF48-397A-5981ECC7D034}"/>
              </a:ext>
            </a:extLst>
          </p:cNvPr>
          <p:cNvSpPr>
            <a:spLocks noGrp="1"/>
          </p:cNvSpPr>
          <p:nvPr>
            <p:ph type="sldNum" sz="quarter" idx="4"/>
          </p:nvPr>
        </p:nvSpPr>
        <p:spPr>
          <a:xfrm>
            <a:off x="10704512" y="6309320"/>
            <a:ext cx="877888" cy="288032"/>
          </a:xfrm>
        </p:spPr>
        <p:txBody>
          <a:bodyPr/>
          <a:lstStyle/>
          <a:p>
            <a:fld id="{6C8141C0-FF0A-46C4-A881-8E3732AB5F4E}" type="slidenum">
              <a:rPr lang="ja-JP" altLang="en-US" smtClean="0"/>
              <a:pPr/>
              <a:t>51</a:t>
            </a:fld>
            <a:endParaRPr lang="ja-JP" altLang="en-US" dirty="0"/>
          </a:p>
        </p:txBody>
      </p:sp>
      <p:pic>
        <p:nvPicPr>
          <p:cNvPr id="4" name="图片 3">
            <a:extLst>
              <a:ext uri="{FF2B5EF4-FFF2-40B4-BE49-F238E27FC236}">
                <a16:creationId xmlns:a16="http://schemas.microsoft.com/office/drawing/2014/main" id="{3B23F270-5F64-FCE6-8C22-11B686DC5712}"/>
              </a:ext>
            </a:extLst>
          </p:cNvPr>
          <p:cNvPicPr>
            <a:picLocks noChangeAspect="1"/>
          </p:cNvPicPr>
          <p:nvPr/>
        </p:nvPicPr>
        <p:blipFill>
          <a:blip r:embed="rId4"/>
          <a:stretch>
            <a:fillRect/>
          </a:stretch>
        </p:blipFill>
        <p:spPr>
          <a:xfrm>
            <a:off x="1079177" y="2286000"/>
            <a:ext cx="3469575" cy="2727177"/>
          </a:xfrm>
          <a:prstGeom prst="rect">
            <a:avLst/>
          </a:prstGeom>
        </p:spPr>
      </p:pic>
      <p:sp>
        <p:nvSpPr>
          <p:cNvPr id="8" name="矩形 7">
            <a:extLst>
              <a:ext uri="{FF2B5EF4-FFF2-40B4-BE49-F238E27FC236}">
                <a16:creationId xmlns:a16="http://schemas.microsoft.com/office/drawing/2014/main" id="{8C6B4647-014C-7E2D-6300-8BE347713A2E}"/>
              </a:ext>
            </a:extLst>
          </p:cNvPr>
          <p:cNvSpPr/>
          <p:nvPr/>
        </p:nvSpPr>
        <p:spPr>
          <a:xfrm>
            <a:off x="1239958" y="4437112"/>
            <a:ext cx="2939758" cy="360040"/>
          </a:xfrm>
          <a:prstGeom prst="rect">
            <a:avLst/>
          </a:prstGeom>
          <a:solidFill>
            <a:srgbClr val="FF0000">
              <a:alpha val="20000"/>
            </a:srgb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4983D2B1-3584-F6B6-86C8-D2AC210A3FF1}"/>
              </a:ext>
            </a:extLst>
          </p:cNvPr>
          <p:cNvSpPr/>
          <p:nvPr/>
        </p:nvSpPr>
        <p:spPr>
          <a:xfrm>
            <a:off x="5660768" y="2794732"/>
            <a:ext cx="3387559" cy="274228"/>
          </a:xfrm>
          <a:prstGeom prst="rect">
            <a:avLst/>
          </a:prstGeom>
          <a:solidFill>
            <a:srgbClr val="FF0000">
              <a:alpha val="20000"/>
            </a:srgb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CDEC9CE-4182-92C9-8153-5E9BDDB4CF32}"/>
              </a:ext>
            </a:extLst>
          </p:cNvPr>
          <p:cNvSpPr/>
          <p:nvPr/>
        </p:nvSpPr>
        <p:spPr>
          <a:xfrm>
            <a:off x="5591944" y="6149268"/>
            <a:ext cx="3387559" cy="274228"/>
          </a:xfrm>
          <a:prstGeom prst="rect">
            <a:avLst/>
          </a:prstGeom>
          <a:solidFill>
            <a:srgbClr val="FF0000">
              <a:alpha val="20000"/>
            </a:srgb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6856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Summary</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1820656" cy="5891110"/>
          </a:xfrm>
        </p:spPr>
        <p:txBody>
          <a:bodyPr>
            <a:normAutofit/>
          </a:bodyPr>
          <a:lstStyle/>
          <a:p>
            <a:r>
              <a:rPr lang="en-US" altLang="zh-CN" dirty="0"/>
              <a:t>The linguistic evaluation benchmark provides a more fine-grained evaluation of MT outputs.</a:t>
            </a:r>
          </a:p>
          <a:p>
            <a:pPr lvl="1"/>
            <a:r>
              <a:rPr lang="en-US" altLang="zh-CN" dirty="0"/>
              <a:t>However, it is still semi-automatic and requires human effort.</a:t>
            </a:r>
          </a:p>
          <a:p>
            <a:pPr lvl="1"/>
            <a:r>
              <a:rPr lang="en-US" altLang="zh-CN" dirty="0"/>
              <a:t>Better to add </a:t>
            </a:r>
            <a:r>
              <a:rPr lang="en-US" altLang="zh-CN" dirty="0" err="1"/>
              <a:t>BERTScore</a:t>
            </a:r>
            <a:r>
              <a:rPr lang="en-US" altLang="zh-CN"/>
              <a:t>/COMET </a:t>
            </a:r>
            <a:r>
              <a:rPr lang="en-US" altLang="zh-CN" dirty="0"/>
              <a:t>during evaluation which are consistent with this benchmark.</a:t>
            </a:r>
          </a:p>
          <a:p>
            <a:r>
              <a:rPr lang="en-US" altLang="zh-CN" dirty="0"/>
              <a:t>Traditional MT systems are still better than GPT-4 especially in low-resource directions.</a:t>
            </a:r>
          </a:p>
          <a:p>
            <a:pPr lvl="1"/>
            <a:endParaRPr lang="en-US" altLang="zh-CN" dirty="0"/>
          </a:p>
          <a:p>
            <a:endParaRPr lang="en-US" altLang="zh-CN" dirty="0"/>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52</a:t>
            </a:fld>
            <a:endParaRPr lang="ja-JP" altLang="en-US" dirty="0"/>
          </a:p>
        </p:txBody>
      </p:sp>
    </p:spTree>
    <p:extLst>
      <p:ext uri="{BB962C8B-B14F-4D97-AF65-F5344CB8AC3E}">
        <p14:creationId xmlns:p14="http://schemas.microsoft.com/office/powerpoint/2010/main" val="3598342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References</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11820656" cy="5891110"/>
          </a:xfrm>
        </p:spPr>
        <p:txBody>
          <a:bodyPr>
            <a:normAutofit/>
          </a:bodyPr>
          <a:lstStyle/>
          <a:p>
            <a:r>
              <a:rPr lang="en-US" altLang="zh-CN" sz="1800" dirty="0"/>
              <a:t>[1] Linguistically motivated Evaluation of the 2022 State-of-the-art Machine Translation Systems for three Language Directions</a:t>
            </a:r>
          </a:p>
          <a:p>
            <a:r>
              <a:rPr lang="en-US" altLang="zh-CN" sz="1800" dirty="0"/>
              <a:t>[2] Linguistically Motivated Evaluation of Machine Translation Metrics based on a Challenge Set</a:t>
            </a:r>
          </a:p>
          <a:p>
            <a:r>
              <a:rPr lang="en-US" altLang="zh-CN" sz="1800" dirty="0"/>
              <a:t>[3] When a Good Translation is Wrong in Context: Context-Aware Machine Translation Improves on Deixis, Ellipsis, and Lexical Cohesion</a:t>
            </a:r>
          </a:p>
          <a:p>
            <a:r>
              <a:rPr lang="en-US" altLang="zh-CN" sz="1800" dirty="0"/>
              <a:t>[4] Linguistically Motivated Evaluation of the 2023 State-of-the-art Machine Translation: Can GPT-4 Outperform NMT?</a:t>
            </a:r>
          </a:p>
          <a:p>
            <a:endParaRPr lang="en-US" altLang="zh-CN" sz="1800" dirty="0"/>
          </a:p>
          <a:p>
            <a:endParaRPr lang="en-US" altLang="zh-CN" sz="1800" dirty="0"/>
          </a:p>
          <a:p>
            <a:pPr marL="0" indent="0">
              <a:buNone/>
            </a:pPr>
            <a:endParaRPr lang="en-US" altLang="zh-CN" sz="1800" dirty="0"/>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53</a:t>
            </a:fld>
            <a:endParaRPr lang="ja-JP" altLang="en-US" dirty="0"/>
          </a:p>
        </p:txBody>
      </p:sp>
    </p:spTree>
    <p:extLst>
      <p:ext uri="{BB962C8B-B14F-4D97-AF65-F5344CB8AC3E}">
        <p14:creationId xmlns:p14="http://schemas.microsoft.com/office/powerpoint/2010/main" val="2517909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Word Segmentation: Improvements</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8"/>
            <a:ext cx="7428168" cy="994566"/>
          </a:xfrm>
        </p:spPr>
        <p:txBody>
          <a:bodyPr>
            <a:normAutofit/>
          </a:bodyPr>
          <a:lstStyle/>
          <a:p>
            <a:r>
              <a:rPr lang="en-US" altLang="zh-CN" dirty="0" err="1"/>
              <a:t>Downsteam</a:t>
            </a:r>
            <a:r>
              <a:rPr lang="en-US" altLang="zh-CN" dirty="0"/>
              <a:t> task performance</a:t>
            </a:r>
          </a:p>
          <a:p>
            <a:pPr lvl="1"/>
            <a:r>
              <a:rPr lang="en-US" altLang="zh-CN" b="1" dirty="0" err="1">
                <a:solidFill>
                  <a:schemeClr val="accent6">
                    <a:lumMod val="75000"/>
                  </a:schemeClr>
                </a:solidFill>
              </a:rPr>
              <a:t>Juman</a:t>
            </a:r>
            <a:r>
              <a:rPr lang="en-US" altLang="zh-CN" b="1" dirty="0">
                <a:solidFill>
                  <a:schemeClr val="accent6">
                    <a:lumMod val="75000"/>
                  </a:schemeClr>
                </a:solidFill>
              </a:rPr>
              <a:t> + </a:t>
            </a:r>
            <a:r>
              <a:rPr lang="en-US" altLang="zh-CN" b="1" dirty="0" err="1">
                <a:solidFill>
                  <a:schemeClr val="accent6">
                    <a:lumMod val="75000"/>
                  </a:schemeClr>
                </a:solidFill>
              </a:rPr>
              <a:t>bpe</a:t>
            </a:r>
            <a:r>
              <a:rPr lang="en-US" altLang="zh-CN" b="1" dirty="0">
                <a:solidFill>
                  <a:schemeClr val="accent6">
                    <a:lumMod val="75000"/>
                  </a:schemeClr>
                </a:solidFill>
              </a:rPr>
              <a:t>/unigram </a:t>
            </a:r>
            <a:r>
              <a:rPr lang="en-US" altLang="zh-CN" dirty="0"/>
              <a:t>&gt;</a:t>
            </a:r>
            <a:r>
              <a:rPr lang="en-US" altLang="zh-CN" dirty="0">
                <a:solidFill>
                  <a:schemeClr val="accent6">
                    <a:lumMod val="75000"/>
                  </a:schemeClr>
                </a:solidFill>
              </a:rPr>
              <a:t> </a:t>
            </a:r>
            <a:r>
              <a:rPr lang="en-US" altLang="zh-CN" b="1" dirty="0">
                <a:solidFill>
                  <a:srgbClr val="004EA2"/>
                </a:solidFill>
              </a:rPr>
              <a:t>unigram</a:t>
            </a: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6</a:t>
            </a:fld>
            <a:endParaRPr lang="ja-JP" altLang="en-US" dirty="0"/>
          </a:p>
        </p:txBody>
      </p:sp>
      <p:grpSp>
        <p:nvGrpSpPr>
          <p:cNvPr id="10" name="组合 9">
            <a:extLst>
              <a:ext uri="{FF2B5EF4-FFF2-40B4-BE49-F238E27FC236}">
                <a16:creationId xmlns:a16="http://schemas.microsoft.com/office/drawing/2014/main" id="{72EA0139-6EF9-C372-E99D-BA2DEA610F3C}"/>
              </a:ext>
            </a:extLst>
          </p:cNvPr>
          <p:cNvGrpSpPr/>
          <p:nvPr/>
        </p:nvGrpSpPr>
        <p:grpSpPr>
          <a:xfrm>
            <a:off x="215728" y="1844824"/>
            <a:ext cx="5564647" cy="4286983"/>
            <a:chOff x="531353" y="1987530"/>
            <a:chExt cx="5564647" cy="4286983"/>
          </a:xfrm>
        </p:grpSpPr>
        <p:pic>
          <p:nvPicPr>
            <p:cNvPr id="5" name="图片 4">
              <a:extLst>
                <a:ext uri="{FF2B5EF4-FFF2-40B4-BE49-F238E27FC236}">
                  <a16:creationId xmlns:a16="http://schemas.microsoft.com/office/drawing/2014/main" id="{F52D9F81-48B2-D87D-18B1-347E8E4F0445}"/>
                </a:ext>
              </a:extLst>
            </p:cNvPr>
            <p:cNvPicPr>
              <a:picLocks noChangeAspect="1"/>
            </p:cNvPicPr>
            <p:nvPr/>
          </p:nvPicPr>
          <p:blipFill>
            <a:blip r:embed="rId3"/>
            <a:stretch>
              <a:fillRect/>
            </a:stretch>
          </p:blipFill>
          <p:spPr>
            <a:xfrm>
              <a:off x="531353" y="2275123"/>
              <a:ext cx="5564647" cy="3999390"/>
            </a:xfrm>
            <a:prstGeom prst="rect">
              <a:avLst/>
            </a:prstGeom>
          </p:spPr>
        </p:pic>
        <p:sp>
          <p:nvSpPr>
            <p:cNvPr id="6" name="椭圆 5">
              <a:extLst>
                <a:ext uri="{FF2B5EF4-FFF2-40B4-BE49-F238E27FC236}">
                  <a16:creationId xmlns:a16="http://schemas.microsoft.com/office/drawing/2014/main" id="{1E1A7FE0-76C1-1266-8518-7A41F705D12E}"/>
                </a:ext>
              </a:extLst>
            </p:cNvPr>
            <p:cNvSpPr/>
            <p:nvPr/>
          </p:nvSpPr>
          <p:spPr>
            <a:xfrm>
              <a:off x="5303912" y="2275123"/>
              <a:ext cx="648072" cy="361789"/>
            </a:xfrm>
            <a:prstGeom prst="ellipse">
              <a:avLst/>
            </a:prstGeom>
            <a:noFill/>
            <a:ln w="317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9A7B6513-5CB4-4BFC-60AD-B94733F2867D}"/>
                </a:ext>
              </a:extLst>
            </p:cNvPr>
            <p:cNvSpPr/>
            <p:nvPr/>
          </p:nvSpPr>
          <p:spPr>
            <a:xfrm>
              <a:off x="5303912" y="3067211"/>
              <a:ext cx="648072" cy="361789"/>
            </a:xfrm>
            <a:prstGeom prst="ellipse">
              <a:avLst/>
            </a:prstGeom>
            <a:noFill/>
            <a:ln w="317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82B771A5-D4E6-C776-07A8-D7EFFDD6BB24}"/>
                </a:ext>
              </a:extLst>
            </p:cNvPr>
            <p:cNvSpPr txBox="1"/>
            <p:nvPr/>
          </p:nvSpPr>
          <p:spPr>
            <a:xfrm>
              <a:off x="1399167" y="1987530"/>
              <a:ext cx="3862724" cy="338554"/>
            </a:xfrm>
            <a:prstGeom prst="rect">
              <a:avLst/>
            </a:prstGeom>
            <a:noFill/>
          </p:spPr>
          <p:txBody>
            <a:bodyPr wrap="none" rtlCol="0">
              <a:spAutoFit/>
            </a:bodyPr>
            <a:lstStyle/>
            <a:p>
              <a:r>
                <a:rPr lang="en-US" altLang="zh-CN" sz="1600" b="0" i="0" dirty="0">
                  <a:effectLst/>
                  <a:highlight>
                    <a:srgbClr val="FFFFFF"/>
                  </a:highlight>
                  <a:latin typeface="arial" panose="020B0604020202020204" pitchFamily="34" charset="0"/>
                </a:rPr>
                <a:t>Semantic Textual Similarity Performance</a:t>
              </a:r>
              <a:endParaRPr kumimoji="1" lang="zh-CN" altLang="en-US" sz="1600" dirty="0"/>
            </a:p>
          </p:txBody>
        </p:sp>
      </p:grpSp>
      <p:sp>
        <p:nvSpPr>
          <p:cNvPr id="11" name="文本框 10">
            <a:extLst>
              <a:ext uri="{FF2B5EF4-FFF2-40B4-BE49-F238E27FC236}">
                <a16:creationId xmlns:a16="http://schemas.microsoft.com/office/drawing/2014/main" id="{D254DAA0-8C62-EBD9-6674-7CAA210D28FE}"/>
              </a:ext>
            </a:extLst>
          </p:cNvPr>
          <p:cNvSpPr txBox="1"/>
          <p:nvPr/>
        </p:nvSpPr>
        <p:spPr>
          <a:xfrm>
            <a:off x="-73194" y="6381328"/>
            <a:ext cx="6978834" cy="523220"/>
          </a:xfrm>
          <a:prstGeom prst="rect">
            <a:avLst/>
          </a:prstGeom>
          <a:noFill/>
        </p:spPr>
        <p:txBody>
          <a:bodyPr wrap="none" rtlCol="0">
            <a:spAutoFit/>
          </a:bodyPr>
          <a:lstStyle/>
          <a:p>
            <a:r>
              <a:rPr kumimoji="1" lang="en-US" altLang="zh-CN" sz="1400" dirty="0">
                <a:solidFill>
                  <a:schemeClr val="tx1">
                    <a:lumMod val="50000"/>
                    <a:lumOff val="50000"/>
                  </a:schemeClr>
                </a:solidFill>
              </a:rPr>
              <a:t>left: https://</a:t>
            </a:r>
            <a:r>
              <a:rPr kumimoji="1" lang="en-US" altLang="zh-CN" sz="1400" dirty="0" err="1">
                <a:solidFill>
                  <a:schemeClr val="tx1">
                    <a:lumMod val="50000"/>
                    <a:lumOff val="50000"/>
                  </a:schemeClr>
                </a:solidFill>
              </a:rPr>
              <a:t>www.jstage.jst.go.jp</a:t>
            </a:r>
            <a:r>
              <a:rPr kumimoji="1" lang="en-US" altLang="zh-CN" sz="1400" dirty="0">
                <a:solidFill>
                  <a:schemeClr val="tx1">
                    <a:lumMod val="50000"/>
                    <a:lumOff val="50000"/>
                  </a:schemeClr>
                </a:solidFill>
              </a:rPr>
              <a:t>/article/</a:t>
            </a:r>
            <a:r>
              <a:rPr kumimoji="1" lang="en-US" altLang="zh-CN" sz="1400" dirty="0" err="1">
                <a:solidFill>
                  <a:schemeClr val="tx1">
                    <a:lumMod val="50000"/>
                    <a:lumOff val="50000"/>
                  </a:schemeClr>
                </a:solidFill>
              </a:rPr>
              <a:t>pjsai</a:t>
            </a:r>
            <a:r>
              <a:rPr kumimoji="1" lang="en-US" altLang="zh-CN" sz="1400" dirty="0">
                <a:solidFill>
                  <a:schemeClr val="tx1">
                    <a:lumMod val="50000"/>
                    <a:lumOff val="50000"/>
                  </a:schemeClr>
                </a:solidFill>
              </a:rPr>
              <a:t>/JSAI2023/0/JSAI2023_2D6GS304/_pdf/-char/ja</a:t>
            </a:r>
          </a:p>
          <a:p>
            <a:r>
              <a:rPr kumimoji="1" lang="en-US" altLang="zh-CN" sz="1400" dirty="0">
                <a:solidFill>
                  <a:schemeClr val="tx1">
                    <a:lumMod val="50000"/>
                    <a:lumOff val="50000"/>
                  </a:schemeClr>
                </a:solidFill>
              </a:rPr>
              <a:t>right: https://</a:t>
            </a:r>
            <a:r>
              <a:rPr kumimoji="1" lang="en-US" altLang="zh-CN" sz="1400" dirty="0" err="1">
                <a:solidFill>
                  <a:schemeClr val="tx1">
                    <a:lumMod val="50000"/>
                    <a:lumOff val="50000"/>
                  </a:schemeClr>
                </a:solidFill>
              </a:rPr>
              <a:t>github.com</a:t>
            </a:r>
            <a:r>
              <a:rPr kumimoji="1" lang="en-US" altLang="zh-CN" sz="1400" dirty="0">
                <a:solidFill>
                  <a:schemeClr val="tx1">
                    <a:lumMod val="50000"/>
                    <a:lumOff val="50000"/>
                  </a:schemeClr>
                </a:solidFill>
              </a:rPr>
              <a:t>/google/</a:t>
            </a:r>
            <a:r>
              <a:rPr kumimoji="1" lang="en-US" altLang="zh-CN" sz="1400" dirty="0" err="1">
                <a:solidFill>
                  <a:schemeClr val="tx1">
                    <a:lumMod val="50000"/>
                    <a:lumOff val="50000"/>
                  </a:schemeClr>
                </a:solidFill>
              </a:rPr>
              <a:t>sentencepiece</a:t>
            </a:r>
            <a:r>
              <a:rPr kumimoji="1" lang="en-US" altLang="zh-CN" sz="1400" dirty="0">
                <a:solidFill>
                  <a:schemeClr val="tx1">
                    <a:lumMod val="50000"/>
                    <a:lumOff val="50000"/>
                  </a:schemeClr>
                </a:solidFill>
              </a:rPr>
              <a:t>/blob/master/doc/</a:t>
            </a:r>
            <a:r>
              <a:rPr kumimoji="1" lang="en-US" altLang="zh-CN" sz="1400" dirty="0" err="1">
                <a:solidFill>
                  <a:schemeClr val="tx1">
                    <a:lumMod val="50000"/>
                    <a:lumOff val="50000"/>
                  </a:schemeClr>
                </a:solidFill>
              </a:rPr>
              <a:t>experiments.md</a:t>
            </a:r>
            <a:endParaRPr kumimoji="1" lang="zh-CN" altLang="en-US" sz="1400" dirty="0">
              <a:solidFill>
                <a:schemeClr val="tx1">
                  <a:lumMod val="50000"/>
                  <a:lumOff val="50000"/>
                </a:schemeClr>
              </a:solidFill>
            </a:endParaRPr>
          </a:p>
        </p:txBody>
      </p:sp>
      <p:pic>
        <p:nvPicPr>
          <p:cNvPr id="4102" name="Picture 6" descr="画像を出力する">
            <a:extLst>
              <a:ext uri="{FF2B5EF4-FFF2-40B4-BE49-F238E27FC236}">
                <a16:creationId xmlns:a16="http://schemas.microsoft.com/office/drawing/2014/main" id="{E1D7FB33-5DEA-03C7-3098-613693D50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2041" y="2404727"/>
            <a:ext cx="6279959" cy="36885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aineeships &amp; Apprenticeships - Reach For Training">
            <a:extLst>
              <a:ext uri="{FF2B5EF4-FFF2-40B4-BE49-F238E27FC236}">
                <a16:creationId xmlns:a16="http://schemas.microsoft.com/office/drawing/2014/main" id="{0E1239EE-A628-E651-F56E-D9575515D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59783" y="121532"/>
            <a:ext cx="1318531" cy="964176"/>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0476882C-6522-6822-2D2D-A5C3A95BE753}"/>
              </a:ext>
            </a:extLst>
          </p:cNvPr>
          <p:cNvSpPr txBox="1"/>
          <p:nvPr/>
        </p:nvSpPr>
        <p:spPr>
          <a:xfrm>
            <a:off x="7608168" y="1085708"/>
            <a:ext cx="4320481" cy="1107996"/>
          </a:xfrm>
          <a:prstGeom prst="rect">
            <a:avLst/>
          </a:prstGeom>
          <a:noFill/>
          <a:ln w="10160">
            <a:solidFill>
              <a:schemeClr val="tx1"/>
            </a:solidFill>
          </a:ln>
          <a:effectLst>
            <a:outerShdw blurRad="50800" dist="12700" dir="2700000" algn="tl" rotWithShape="0">
              <a:prstClr val="black">
                <a:alpha val="40000"/>
              </a:prstClr>
            </a:outerShdw>
          </a:effectLst>
        </p:spPr>
        <p:txBody>
          <a:bodyPr wrap="square" rtlCol="0">
            <a:spAutoFit/>
          </a:bodyPr>
          <a:lstStyle/>
          <a:p>
            <a:r>
              <a:rPr lang="en-US" altLang="zh-CN" sz="2200" dirty="0">
                <a:latin typeface="Arial" panose="020B0604020202020204" pitchFamily="34" charset="0"/>
                <a:ea typeface="Meiryo" panose="020B0604030504040204" pitchFamily="34" charset="-128"/>
                <a:cs typeface="Arial" panose="020B0604020202020204" pitchFamily="34" charset="0"/>
              </a:rPr>
              <a:t>For Chinese and Japanese, apply word segmenter before applying tokenization.</a:t>
            </a:r>
            <a:endParaRPr lang="zh-CN" altLang="en-US" sz="2200" dirty="0">
              <a:latin typeface="Arial" panose="020B0604020202020204" pitchFamily="34" charset="0"/>
              <a:ea typeface="Meiryo" panose="020B0604030504040204" pitchFamily="34" charset="-128"/>
              <a:cs typeface="Arial" panose="020B0604020202020204" pitchFamily="34" charset="0"/>
            </a:endParaRPr>
          </a:p>
        </p:txBody>
      </p:sp>
    </p:spTree>
    <p:extLst>
      <p:ext uri="{BB962C8B-B14F-4D97-AF65-F5344CB8AC3E}">
        <p14:creationId xmlns:p14="http://schemas.microsoft.com/office/powerpoint/2010/main" val="1535878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i="1" dirty="0"/>
              <a:t>Conventional</a:t>
            </a:r>
            <a:r>
              <a:rPr kumimoji="1" lang="en-US" altLang="zh-CN" dirty="0"/>
              <a:t> Subword Segmentation</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7"/>
            <a:ext cx="11820656" cy="3730871"/>
          </a:xfrm>
        </p:spPr>
        <p:txBody>
          <a:bodyPr>
            <a:normAutofit/>
          </a:bodyPr>
          <a:lstStyle/>
          <a:p>
            <a:r>
              <a:rPr lang="en-US" altLang="zh-CN" dirty="0"/>
              <a:t>NMT systems use </a:t>
            </a:r>
            <a:r>
              <a:rPr lang="en-US" altLang="zh-CN" b="1" dirty="0"/>
              <a:t>subwords </a:t>
            </a:r>
            <a:r>
              <a:rPr lang="en-US" altLang="zh-CN" dirty="0"/>
              <a:t>as the minimal unit.</a:t>
            </a:r>
          </a:p>
          <a:p>
            <a:r>
              <a:rPr lang="en-US" altLang="zh-CN" dirty="0"/>
              <a:t>Compared to </a:t>
            </a:r>
            <a:r>
              <a:rPr lang="en-US" altLang="zh-CN" i="1" dirty="0"/>
              <a:t>word</a:t>
            </a:r>
            <a:r>
              <a:rPr lang="en-US" altLang="zh-CN" dirty="0"/>
              <a:t>, subwords handles </a:t>
            </a:r>
            <a:r>
              <a:rPr lang="en-US" altLang="zh-CN" b="1" dirty="0"/>
              <a:t>unseen words </a:t>
            </a:r>
            <a:r>
              <a:rPr lang="en-US" altLang="zh-CN" dirty="0"/>
              <a:t>by segmenting them into </a:t>
            </a:r>
            <a:r>
              <a:rPr lang="en-US" altLang="zh-CN" b="1" dirty="0"/>
              <a:t>seen subwords </a:t>
            </a:r>
            <a:r>
              <a:rPr lang="en-US" altLang="zh-CN" dirty="0"/>
              <a:t>in the subword vocabulary. </a:t>
            </a: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7</a:t>
            </a:fld>
            <a:endParaRPr lang="ja-JP" altLang="en-US" dirty="0"/>
          </a:p>
        </p:txBody>
      </p:sp>
      <p:grpSp>
        <p:nvGrpSpPr>
          <p:cNvPr id="17" name="组合 16">
            <a:extLst>
              <a:ext uri="{FF2B5EF4-FFF2-40B4-BE49-F238E27FC236}">
                <a16:creationId xmlns:a16="http://schemas.microsoft.com/office/drawing/2014/main" id="{68AC4CBE-1097-7AC5-3B0D-57084963770A}"/>
              </a:ext>
            </a:extLst>
          </p:cNvPr>
          <p:cNvGrpSpPr/>
          <p:nvPr/>
        </p:nvGrpSpPr>
        <p:grpSpPr>
          <a:xfrm>
            <a:off x="3847974" y="3501008"/>
            <a:ext cx="5567379" cy="472377"/>
            <a:chOff x="3458123" y="3587572"/>
            <a:chExt cx="5567379" cy="472377"/>
          </a:xfrm>
        </p:grpSpPr>
        <p:sp>
          <p:nvSpPr>
            <p:cNvPr id="18" name="文本框 17">
              <a:extLst>
                <a:ext uri="{FF2B5EF4-FFF2-40B4-BE49-F238E27FC236}">
                  <a16:creationId xmlns:a16="http://schemas.microsoft.com/office/drawing/2014/main" id="{C6CFA81D-515B-0EC6-1BD2-D3B67EA39BBC}"/>
                </a:ext>
              </a:extLst>
            </p:cNvPr>
            <p:cNvSpPr txBox="1"/>
            <p:nvPr/>
          </p:nvSpPr>
          <p:spPr>
            <a:xfrm>
              <a:off x="4930498" y="3598284"/>
              <a:ext cx="3702039" cy="461665"/>
            </a:xfrm>
            <a:prstGeom prst="rect">
              <a:avLst/>
            </a:prstGeom>
            <a:noFill/>
          </p:spPr>
          <p:txBody>
            <a:bodyPr wrap="none" rtlCol="0">
              <a:spAutoFit/>
            </a:bodyPr>
            <a:lstStyle/>
            <a:p>
              <a:r>
                <a:rPr lang="en-US" altLang="zh-CN" sz="2400" dirty="0">
                  <a:latin typeface="Calibri" panose="020F0502020204030204" pitchFamily="34" charset="0"/>
                  <a:ea typeface="Yu Gothic" panose="020B0400000000000000" pitchFamily="34" charset="-128"/>
                  <a:cs typeface="Calibri" panose="020F0502020204030204" pitchFamily="34" charset="0"/>
                </a:rPr>
                <a:t>There are some trademarks.</a:t>
              </a:r>
              <a:endParaRPr kumimoji="1" lang="zh-CN" altLang="en-US" sz="2400" dirty="0">
                <a:latin typeface="Calibri" panose="020F0502020204030204" pitchFamily="34" charset="0"/>
                <a:cs typeface="Calibri" panose="020F0502020204030204" pitchFamily="34" charset="0"/>
              </a:endParaRPr>
            </a:p>
          </p:txBody>
        </p:sp>
        <p:sp>
          <p:nvSpPr>
            <p:cNvPr id="19" name="文本框 18">
              <a:extLst>
                <a:ext uri="{FF2B5EF4-FFF2-40B4-BE49-F238E27FC236}">
                  <a16:creationId xmlns:a16="http://schemas.microsoft.com/office/drawing/2014/main" id="{81709B51-15C2-E772-1C96-8E5FCD49E874}"/>
                </a:ext>
              </a:extLst>
            </p:cNvPr>
            <p:cNvSpPr txBox="1"/>
            <p:nvPr/>
          </p:nvSpPr>
          <p:spPr>
            <a:xfrm>
              <a:off x="3458123" y="3598284"/>
              <a:ext cx="1419171" cy="461665"/>
            </a:xfrm>
            <a:prstGeom prst="rect">
              <a:avLst/>
            </a:prstGeom>
            <a:noFill/>
          </p:spPr>
          <p:txBody>
            <a:bodyPr wrap="none" rtlCol="0">
              <a:spAutoFit/>
            </a:bodyPr>
            <a:lstStyle/>
            <a:p>
              <a:r>
                <a:rPr kumimoji="1" lang="en-US" altLang="zh-CN" sz="2400" dirty="0">
                  <a:latin typeface="Calibri" panose="020F0502020204030204" pitchFamily="34" charset="0"/>
                  <a:cs typeface="Calibri" panose="020F0502020204030204" pitchFamily="34" charset="0"/>
                </a:rPr>
                <a:t>Sentence:</a:t>
              </a:r>
              <a:endParaRPr kumimoji="1" lang="zh-CN" altLang="en-US" sz="2400" dirty="0">
                <a:latin typeface="Calibri" panose="020F0502020204030204" pitchFamily="34" charset="0"/>
                <a:cs typeface="Calibri" panose="020F0502020204030204" pitchFamily="34" charset="0"/>
              </a:endParaRPr>
            </a:p>
          </p:txBody>
        </p:sp>
        <p:sp>
          <p:nvSpPr>
            <p:cNvPr id="20" name="矩形 19">
              <a:extLst>
                <a:ext uri="{FF2B5EF4-FFF2-40B4-BE49-F238E27FC236}">
                  <a16:creationId xmlns:a16="http://schemas.microsoft.com/office/drawing/2014/main" id="{E9F5F0EA-32EE-6AC8-640A-7311827B0A0A}"/>
                </a:ext>
              </a:extLst>
            </p:cNvPr>
            <p:cNvSpPr/>
            <p:nvPr/>
          </p:nvSpPr>
          <p:spPr>
            <a:xfrm>
              <a:off x="4943872" y="3587572"/>
              <a:ext cx="4081630" cy="461665"/>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1" name="组合 20">
            <a:extLst>
              <a:ext uri="{FF2B5EF4-FFF2-40B4-BE49-F238E27FC236}">
                <a16:creationId xmlns:a16="http://schemas.microsoft.com/office/drawing/2014/main" id="{F25DAEC4-9A96-576A-C441-4AC72C471241}"/>
              </a:ext>
            </a:extLst>
          </p:cNvPr>
          <p:cNvGrpSpPr/>
          <p:nvPr/>
        </p:nvGrpSpPr>
        <p:grpSpPr>
          <a:xfrm>
            <a:off x="2526779" y="4185554"/>
            <a:ext cx="6888574" cy="464965"/>
            <a:chOff x="2526779" y="4011078"/>
            <a:chExt cx="6888574" cy="464965"/>
          </a:xfrm>
        </p:grpSpPr>
        <p:sp>
          <p:nvSpPr>
            <p:cNvPr id="22" name="文本框 21">
              <a:extLst>
                <a:ext uri="{FF2B5EF4-FFF2-40B4-BE49-F238E27FC236}">
                  <a16:creationId xmlns:a16="http://schemas.microsoft.com/office/drawing/2014/main" id="{7B11F70E-D5E5-5640-1F9E-CA23989FCCFB}"/>
                </a:ext>
              </a:extLst>
            </p:cNvPr>
            <p:cNvSpPr txBox="1"/>
            <p:nvPr/>
          </p:nvSpPr>
          <p:spPr>
            <a:xfrm>
              <a:off x="5333723" y="4014378"/>
              <a:ext cx="3142142" cy="461665"/>
            </a:xfrm>
            <a:prstGeom prst="rect">
              <a:avLst/>
            </a:prstGeom>
            <a:noFill/>
          </p:spPr>
          <p:txBody>
            <a:bodyPr wrap="none" rtlCol="0">
              <a:spAutoFit/>
            </a:bodyPr>
            <a:lstStyle/>
            <a:p>
              <a:r>
                <a:rPr lang="en-US" altLang="zh-CN" sz="2400" dirty="0">
                  <a:latin typeface="Calibri" panose="020F0502020204030204" pitchFamily="34" charset="0"/>
                  <a:ea typeface="Yu Gothic" panose="020B0400000000000000" pitchFamily="34" charset="-128"/>
                  <a:cs typeface="Calibri" panose="020F0502020204030204" pitchFamily="34" charset="0"/>
                </a:rPr>
                <a:t>There are some </a:t>
              </a:r>
              <a:r>
                <a:rPr lang="en-US" altLang="zh-CN" sz="2400" dirty="0">
                  <a:solidFill>
                    <a:srgbClr val="C00000"/>
                  </a:solidFill>
                  <a:latin typeface="Calibri" panose="020F0502020204030204" pitchFamily="34" charset="0"/>
                  <a:ea typeface="Yu Gothic" panose="020B0400000000000000" pitchFamily="34" charset="-128"/>
                  <a:cs typeface="Calibri" panose="020F0502020204030204" pitchFamily="34" charset="0"/>
                </a:rPr>
                <a:t>&lt;UNK&gt;</a:t>
              </a:r>
              <a:r>
                <a:rPr lang="en-US" altLang="zh-CN" sz="2400" dirty="0">
                  <a:latin typeface="Calibri" panose="020F0502020204030204" pitchFamily="34" charset="0"/>
                  <a:ea typeface="Yu Gothic" panose="020B0400000000000000" pitchFamily="34" charset="-128"/>
                  <a:cs typeface="Calibri" panose="020F0502020204030204" pitchFamily="34" charset="0"/>
                </a:rPr>
                <a:t>.</a:t>
              </a:r>
            </a:p>
          </p:txBody>
        </p:sp>
        <p:sp>
          <p:nvSpPr>
            <p:cNvPr id="23" name="文本框 22">
              <a:extLst>
                <a:ext uri="{FF2B5EF4-FFF2-40B4-BE49-F238E27FC236}">
                  <a16:creationId xmlns:a16="http://schemas.microsoft.com/office/drawing/2014/main" id="{37B119A0-12C6-981C-6000-0ABE01183DBF}"/>
                </a:ext>
              </a:extLst>
            </p:cNvPr>
            <p:cNvSpPr txBox="1"/>
            <p:nvPr/>
          </p:nvSpPr>
          <p:spPr>
            <a:xfrm>
              <a:off x="2526779" y="4011078"/>
              <a:ext cx="2740366" cy="461665"/>
            </a:xfrm>
            <a:prstGeom prst="rect">
              <a:avLst/>
            </a:prstGeom>
            <a:noFill/>
          </p:spPr>
          <p:txBody>
            <a:bodyPr wrap="none" rtlCol="0">
              <a:spAutoFit/>
            </a:bodyPr>
            <a:lstStyle/>
            <a:p>
              <a:r>
                <a:rPr lang="en-US" altLang="zh-CN" sz="2400" dirty="0">
                  <a:latin typeface="Calibri" panose="020F0502020204030204" pitchFamily="34" charset="0"/>
                  <a:ea typeface="Yu Gothic" panose="020B0400000000000000" pitchFamily="34" charset="-128"/>
                  <a:cs typeface="Calibri" panose="020F0502020204030204" pitchFamily="34" charset="0"/>
                </a:rPr>
                <a:t>Word segmentation:</a:t>
              </a:r>
              <a:endParaRPr kumimoji="1" lang="zh-CN" altLang="en-US" sz="2400" dirty="0">
                <a:latin typeface="Calibri" panose="020F0502020204030204" pitchFamily="34" charset="0"/>
                <a:cs typeface="Calibri" panose="020F0502020204030204" pitchFamily="34" charset="0"/>
              </a:endParaRPr>
            </a:p>
          </p:txBody>
        </p:sp>
        <p:sp>
          <p:nvSpPr>
            <p:cNvPr id="24" name="矩形 23">
              <a:extLst>
                <a:ext uri="{FF2B5EF4-FFF2-40B4-BE49-F238E27FC236}">
                  <a16:creationId xmlns:a16="http://schemas.microsoft.com/office/drawing/2014/main" id="{AE53598F-1594-5469-D0E4-F493EF8C3FB4}"/>
                </a:ext>
              </a:extLst>
            </p:cNvPr>
            <p:cNvSpPr/>
            <p:nvPr/>
          </p:nvSpPr>
          <p:spPr>
            <a:xfrm>
              <a:off x="5333723" y="4014377"/>
              <a:ext cx="4081630" cy="461665"/>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5" name="组合 24">
            <a:extLst>
              <a:ext uri="{FF2B5EF4-FFF2-40B4-BE49-F238E27FC236}">
                <a16:creationId xmlns:a16="http://schemas.microsoft.com/office/drawing/2014/main" id="{637DC511-94E6-9B47-A38C-FB4C3F0DF3FA}"/>
              </a:ext>
            </a:extLst>
          </p:cNvPr>
          <p:cNvGrpSpPr/>
          <p:nvPr/>
        </p:nvGrpSpPr>
        <p:grpSpPr>
          <a:xfrm>
            <a:off x="2107819" y="4859387"/>
            <a:ext cx="7307534" cy="461666"/>
            <a:chOff x="2107819" y="4684911"/>
            <a:chExt cx="7307534" cy="461666"/>
          </a:xfrm>
        </p:grpSpPr>
        <p:sp>
          <p:nvSpPr>
            <p:cNvPr id="26" name="文本框 25">
              <a:extLst>
                <a:ext uri="{FF2B5EF4-FFF2-40B4-BE49-F238E27FC236}">
                  <a16:creationId xmlns:a16="http://schemas.microsoft.com/office/drawing/2014/main" id="{0205AFA1-CA21-CCD4-0256-023B3FAAAAB6}"/>
                </a:ext>
              </a:extLst>
            </p:cNvPr>
            <p:cNvSpPr txBox="1"/>
            <p:nvPr/>
          </p:nvSpPr>
          <p:spPr>
            <a:xfrm>
              <a:off x="5333723" y="4684912"/>
              <a:ext cx="4081630" cy="461665"/>
            </a:xfrm>
            <a:prstGeom prst="rect">
              <a:avLst/>
            </a:prstGeom>
            <a:noFill/>
          </p:spPr>
          <p:txBody>
            <a:bodyPr wrap="none" rtlCol="0">
              <a:spAutoFit/>
            </a:bodyPr>
            <a:lstStyle/>
            <a:p>
              <a:r>
                <a:rPr lang="en-US" altLang="zh-CN" sz="2400" dirty="0">
                  <a:effectLst/>
                  <a:latin typeface="Calibri" panose="020F0502020204030204" pitchFamily="34" charset="0"/>
                  <a:cs typeface="Calibri" panose="020F0502020204030204" pitchFamily="34" charset="0"/>
                </a:rPr>
                <a:t>There are some </a:t>
              </a:r>
              <a:r>
                <a:rPr lang="en-US" altLang="zh-CN" sz="2400" dirty="0" err="1">
                  <a:solidFill>
                    <a:srgbClr val="006DBF"/>
                  </a:solidFill>
                  <a:effectLst/>
                  <a:latin typeface="Calibri" panose="020F0502020204030204" pitchFamily="34" charset="0"/>
                  <a:cs typeface="Calibri" panose="020F0502020204030204" pitchFamily="34" charset="0"/>
                </a:rPr>
                <a:t>trade_mark_s</a:t>
              </a:r>
              <a:r>
                <a:rPr lang="en-US" altLang="zh-CN" sz="2400" dirty="0">
                  <a:solidFill>
                    <a:srgbClr val="006DBF"/>
                  </a:solidFill>
                  <a:effectLst/>
                  <a:latin typeface="Calibri" panose="020F0502020204030204" pitchFamily="34" charset="0"/>
                  <a:cs typeface="Calibri" panose="020F0502020204030204" pitchFamily="34" charset="0"/>
                </a:rPr>
                <a:t>. </a:t>
              </a:r>
              <a:endParaRPr lang="en-US" altLang="zh-CN" sz="2400" dirty="0">
                <a:effectLst/>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247EAFDA-0868-EE12-D6C8-DA318780F64C}"/>
                </a:ext>
              </a:extLst>
            </p:cNvPr>
            <p:cNvSpPr txBox="1"/>
            <p:nvPr/>
          </p:nvSpPr>
          <p:spPr>
            <a:xfrm>
              <a:off x="2107819" y="4684911"/>
              <a:ext cx="3159326" cy="461665"/>
            </a:xfrm>
            <a:prstGeom prst="rect">
              <a:avLst/>
            </a:prstGeom>
            <a:noFill/>
          </p:spPr>
          <p:txBody>
            <a:bodyPr wrap="none" rtlCol="0">
              <a:spAutoFit/>
            </a:bodyPr>
            <a:lstStyle/>
            <a:p>
              <a:r>
                <a:rPr lang="en-US" altLang="zh-CN" sz="2400" dirty="0">
                  <a:effectLst/>
                  <a:latin typeface="Calibri" panose="020F0502020204030204" pitchFamily="34" charset="0"/>
                  <a:cs typeface="Calibri" panose="020F0502020204030204" pitchFamily="34" charset="0"/>
                </a:rPr>
                <a:t>Subword </a:t>
              </a:r>
              <a:r>
                <a:rPr lang="en-US" altLang="zh-CN" sz="2400" dirty="0">
                  <a:latin typeface="Calibri" panose="020F0502020204030204" pitchFamily="34" charset="0"/>
                  <a:cs typeface="Calibri" panose="020F0502020204030204" pitchFamily="34" charset="0"/>
                </a:rPr>
                <a:t>segmentation:</a:t>
              </a:r>
              <a:endParaRPr lang="en-US" altLang="zh-CN" sz="2400" dirty="0">
                <a:solidFill>
                  <a:srgbClr val="C00000"/>
                </a:solidFill>
                <a:latin typeface="Calibri" panose="020F0502020204030204" pitchFamily="34" charset="0"/>
                <a:ea typeface="Yu Gothic" panose="020B0400000000000000" pitchFamily="34" charset="-128"/>
                <a:cs typeface="Calibri" panose="020F0502020204030204" pitchFamily="34" charset="0"/>
              </a:endParaRPr>
            </a:p>
          </p:txBody>
        </p:sp>
        <p:sp>
          <p:nvSpPr>
            <p:cNvPr id="28" name="矩形 27">
              <a:extLst>
                <a:ext uri="{FF2B5EF4-FFF2-40B4-BE49-F238E27FC236}">
                  <a16:creationId xmlns:a16="http://schemas.microsoft.com/office/drawing/2014/main" id="{152A74CA-7D2C-D6EA-64B0-0EF9620FC9A8}"/>
                </a:ext>
              </a:extLst>
            </p:cNvPr>
            <p:cNvSpPr/>
            <p:nvPr/>
          </p:nvSpPr>
          <p:spPr>
            <a:xfrm>
              <a:off x="5333723" y="4684912"/>
              <a:ext cx="4081630" cy="461665"/>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9" name="文本框 28">
            <a:extLst>
              <a:ext uri="{FF2B5EF4-FFF2-40B4-BE49-F238E27FC236}">
                <a16:creationId xmlns:a16="http://schemas.microsoft.com/office/drawing/2014/main" id="{1EF0C8B7-7498-E063-99A4-9DE0F7DFC55A}"/>
              </a:ext>
            </a:extLst>
          </p:cNvPr>
          <p:cNvSpPr txBox="1"/>
          <p:nvPr/>
        </p:nvSpPr>
        <p:spPr>
          <a:xfrm>
            <a:off x="119336" y="6440558"/>
            <a:ext cx="7322069" cy="369332"/>
          </a:xfrm>
          <a:prstGeom prst="rect">
            <a:avLst/>
          </a:prstGeom>
          <a:noFill/>
        </p:spPr>
        <p:txBody>
          <a:bodyPr wrap="none" rtlCol="0">
            <a:spAutoFit/>
          </a:bodyPr>
          <a:lstStyle/>
          <a:p>
            <a:r>
              <a:rPr kumimoji="1" lang="en-US" altLang="zh-CN" dirty="0"/>
              <a:t>*</a:t>
            </a:r>
            <a:r>
              <a:rPr kumimoji="1" lang="en-US" altLang="zh-CN" dirty="0">
                <a:solidFill>
                  <a:srgbClr val="C00000"/>
                </a:solidFill>
              </a:rPr>
              <a:t>&lt;UNK&gt; </a:t>
            </a:r>
            <a:r>
              <a:rPr kumimoji="1" lang="en-US" altLang="zh-CN" dirty="0"/>
              <a:t>denotes </a:t>
            </a:r>
            <a:r>
              <a:rPr kumimoji="1" lang="en-US" altLang="zh-CN" i="1" dirty="0"/>
              <a:t>unknown words, which are not seen in the training corpora</a:t>
            </a:r>
          </a:p>
        </p:txBody>
      </p:sp>
    </p:spTree>
    <p:extLst>
      <p:ext uri="{BB962C8B-B14F-4D97-AF65-F5344CB8AC3E}">
        <p14:creationId xmlns:p14="http://schemas.microsoft.com/office/powerpoint/2010/main" val="3138646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normAutofit/>
          </a:bodyPr>
          <a:lstStyle/>
          <a:p>
            <a:r>
              <a:rPr kumimoji="1" lang="en-US" altLang="zh-CN" i="1" dirty="0"/>
              <a:t>Linguistically Motivated </a:t>
            </a:r>
            <a:r>
              <a:rPr kumimoji="1" lang="en-US" altLang="zh-CN" dirty="0"/>
              <a:t>Subword Segmentation</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7"/>
            <a:ext cx="11820656" cy="3730871"/>
          </a:xfrm>
        </p:spPr>
        <p:txBody>
          <a:bodyPr>
            <a:normAutofit/>
          </a:bodyPr>
          <a:lstStyle/>
          <a:p>
            <a:r>
              <a:rPr lang="en-US" altLang="zh-CN" dirty="0"/>
              <a:t>Challenge: there are multiple segmentations for one word, which is the </a:t>
            </a:r>
            <a:r>
              <a:rPr lang="en-US" altLang="zh-CN" i="1" dirty="0"/>
              <a:t>optimal</a:t>
            </a:r>
            <a:r>
              <a:rPr lang="en-US" altLang="zh-CN" dirty="0"/>
              <a:t> one?</a:t>
            </a: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8</a:t>
            </a:fld>
            <a:endParaRPr lang="ja-JP" altLang="en-US" dirty="0"/>
          </a:p>
        </p:txBody>
      </p:sp>
      <p:grpSp>
        <p:nvGrpSpPr>
          <p:cNvPr id="5" name="组合 4">
            <a:extLst>
              <a:ext uri="{FF2B5EF4-FFF2-40B4-BE49-F238E27FC236}">
                <a16:creationId xmlns:a16="http://schemas.microsoft.com/office/drawing/2014/main" id="{74B8383B-75FC-7D8D-7D58-3DEF6FF2FDB4}"/>
              </a:ext>
            </a:extLst>
          </p:cNvPr>
          <p:cNvGrpSpPr/>
          <p:nvPr/>
        </p:nvGrpSpPr>
        <p:grpSpPr>
          <a:xfrm>
            <a:off x="1559496" y="2659559"/>
            <a:ext cx="9824430" cy="3151515"/>
            <a:chOff x="1741364" y="2917974"/>
            <a:chExt cx="9824430" cy="3151515"/>
          </a:xfrm>
        </p:grpSpPr>
        <p:sp>
          <p:nvSpPr>
            <p:cNvPr id="6" name="文本框 5">
              <a:extLst>
                <a:ext uri="{FF2B5EF4-FFF2-40B4-BE49-F238E27FC236}">
                  <a16:creationId xmlns:a16="http://schemas.microsoft.com/office/drawing/2014/main" id="{7885CA94-0722-A7ED-9296-D14FEC910A0D}"/>
                </a:ext>
              </a:extLst>
            </p:cNvPr>
            <p:cNvSpPr txBox="1"/>
            <p:nvPr/>
          </p:nvSpPr>
          <p:spPr>
            <a:xfrm>
              <a:off x="2029396" y="3303568"/>
              <a:ext cx="1136080" cy="461665"/>
            </a:xfrm>
            <a:prstGeom prst="rect">
              <a:avLst/>
            </a:prstGeom>
            <a:noFill/>
          </p:spPr>
          <p:txBody>
            <a:bodyPr wrap="none" rtlCol="0">
              <a:spAutoFit/>
            </a:bodyPr>
            <a:lstStyle/>
            <a:p>
              <a:r>
                <a:rPr kumimoji="1" lang="en-US" altLang="zh-CN" sz="2400" b="1" dirty="0">
                  <a:solidFill>
                    <a:srgbClr val="0070C0"/>
                  </a:solidFill>
                  <a:latin typeface="Arial" panose="020B0604020202020204" pitchFamily="34" charset="0"/>
                  <a:cs typeface="Arial" panose="020B0604020202020204" pitchFamily="34" charset="0"/>
                </a:rPr>
                <a:t>Words</a:t>
              </a:r>
              <a:endParaRPr kumimoji="1" lang="zh-CN" altLang="en-US" sz="2400" b="1" dirty="0">
                <a:solidFill>
                  <a:srgbClr val="0070C0"/>
                </a:solidFill>
                <a:latin typeface="Arial" panose="020B0604020202020204" pitchFamily="34" charset="0"/>
                <a:cs typeface="Arial" panose="020B0604020202020204" pitchFamily="34" charset="0"/>
              </a:endParaRPr>
            </a:p>
          </p:txBody>
        </p:sp>
        <p:grpSp>
          <p:nvGrpSpPr>
            <p:cNvPr id="7" name="组合 6">
              <a:extLst>
                <a:ext uri="{FF2B5EF4-FFF2-40B4-BE49-F238E27FC236}">
                  <a16:creationId xmlns:a16="http://schemas.microsoft.com/office/drawing/2014/main" id="{C30144B5-DFE7-DF10-2417-97C2D9974034}"/>
                </a:ext>
              </a:extLst>
            </p:cNvPr>
            <p:cNvGrpSpPr/>
            <p:nvPr/>
          </p:nvGrpSpPr>
          <p:grpSpPr>
            <a:xfrm>
              <a:off x="1741364" y="3761165"/>
              <a:ext cx="1689799" cy="2308324"/>
              <a:chOff x="191344" y="3806489"/>
              <a:chExt cx="1689799" cy="2308324"/>
            </a:xfrm>
          </p:grpSpPr>
          <p:sp>
            <p:nvSpPr>
              <p:cNvPr id="31" name="文本框 30">
                <a:extLst>
                  <a:ext uri="{FF2B5EF4-FFF2-40B4-BE49-F238E27FC236}">
                    <a16:creationId xmlns:a16="http://schemas.microsoft.com/office/drawing/2014/main" id="{6A0A3485-631B-48EF-27D2-AA9D283CA6E7}"/>
                  </a:ext>
                </a:extLst>
              </p:cNvPr>
              <p:cNvSpPr txBox="1"/>
              <p:nvPr/>
            </p:nvSpPr>
            <p:spPr>
              <a:xfrm>
                <a:off x="229737" y="3806489"/>
                <a:ext cx="1598515" cy="2308324"/>
              </a:xfrm>
              <a:prstGeom prst="rect">
                <a:avLst/>
              </a:prstGeom>
              <a:noFill/>
            </p:spPr>
            <p:txBody>
              <a:bodyPr wrap="none" rtlCol="0">
                <a:spAutoFit/>
              </a:bodyPr>
              <a:lstStyle/>
              <a:p>
                <a:pPr algn="ctr"/>
                <a:r>
                  <a:rPr lang="en-US" altLang="zh-CN" sz="2400" dirty="0">
                    <a:latin typeface="Calibri" panose="020F0502020204030204" pitchFamily="34" charset="0"/>
                    <a:cs typeface="Calibri" panose="020F0502020204030204" pitchFamily="34" charset="0"/>
                  </a:rPr>
                  <a:t>watching</a:t>
                </a:r>
              </a:p>
              <a:p>
                <a:pPr algn="ctr"/>
                <a:r>
                  <a:rPr kumimoji="1" lang="en-US" altLang="zh-CN" sz="2400" dirty="0">
                    <a:latin typeface="Calibri" panose="020F0502020204030204" pitchFamily="34" charset="0"/>
                    <a:cs typeface="Calibri" panose="020F0502020204030204" pitchFamily="34" charset="0"/>
                  </a:rPr>
                  <a:t>languages</a:t>
                </a:r>
              </a:p>
              <a:p>
                <a:pPr algn="ctr"/>
                <a:r>
                  <a:rPr lang="en-US" altLang="zh-CN" sz="2400" dirty="0">
                    <a:latin typeface="Calibri" panose="020F0502020204030204" pitchFamily="34" charset="0"/>
                    <a:cs typeface="Calibri" panose="020F0502020204030204" pitchFamily="34" charset="0"/>
                  </a:rPr>
                  <a:t>unknown</a:t>
                </a:r>
              </a:p>
              <a:p>
                <a:pPr algn="ctr"/>
                <a:r>
                  <a:rPr kumimoji="1" lang="en-US" altLang="zh-CN" sz="2400" dirty="0">
                    <a:latin typeface="Calibri" panose="020F0502020204030204" pitchFamily="34" charset="0"/>
                    <a:cs typeface="Calibri" panose="020F0502020204030204" pitchFamily="34" charset="0"/>
                  </a:rPr>
                  <a:t>seaside</a:t>
                </a:r>
              </a:p>
              <a:p>
                <a:pPr algn="ctr"/>
                <a:r>
                  <a:rPr lang="en-US" altLang="zh-CN" sz="2400" dirty="0">
                    <a:latin typeface="Calibri" panose="020F0502020204030204" pitchFamily="34" charset="0"/>
                    <a:cs typeface="Calibri" panose="020F0502020204030204" pitchFamily="34" charset="0"/>
                  </a:rPr>
                  <a:t>abnormally</a:t>
                </a:r>
              </a:p>
              <a:p>
                <a:pPr algn="ctr"/>
                <a:r>
                  <a:rPr kumimoji="1" lang="en-US" altLang="zh-CN" sz="2400" dirty="0">
                    <a:latin typeface="Calibri" panose="020F0502020204030204" pitchFamily="34" charset="0"/>
                    <a:cs typeface="Calibri" panose="020F0502020204030204" pitchFamily="34" charset="0"/>
                  </a:rPr>
                  <a:t>savers</a:t>
                </a:r>
                <a:endParaRPr kumimoji="1" lang="zh-CN" altLang="en-US" sz="2400" dirty="0">
                  <a:latin typeface="Calibri" panose="020F0502020204030204" pitchFamily="34" charset="0"/>
                  <a:cs typeface="Calibri" panose="020F0502020204030204" pitchFamily="34" charset="0"/>
                </a:endParaRPr>
              </a:p>
            </p:txBody>
          </p:sp>
          <p:sp>
            <p:nvSpPr>
              <p:cNvPr id="32" name="矩形 31">
                <a:extLst>
                  <a:ext uri="{FF2B5EF4-FFF2-40B4-BE49-F238E27FC236}">
                    <a16:creationId xmlns:a16="http://schemas.microsoft.com/office/drawing/2014/main" id="{58028728-94B9-7AC9-8522-8E2E9EDB2E5E}"/>
                  </a:ext>
                </a:extLst>
              </p:cNvPr>
              <p:cNvSpPr/>
              <p:nvPr/>
            </p:nvSpPr>
            <p:spPr>
              <a:xfrm>
                <a:off x="191344" y="3806489"/>
                <a:ext cx="1689799" cy="2308324"/>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 name="组合 7">
              <a:extLst>
                <a:ext uri="{FF2B5EF4-FFF2-40B4-BE49-F238E27FC236}">
                  <a16:creationId xmlns:a16="http://schemas.microsoft.com/office/drawing/2014/main" id="{75F2114D-DDED-B6EE-CB87-FAFB00F808AD}"/>
                </a:ext>
              </a:extLst>
            </p:cNvPr>
            <p:cNvGrpSpPr/>
            <p:nvPr/>
          </p:nvGrpSpPr>
          <p:grpSpPr>
            <a:xfrm>
              <a:off x="4656347" y="3761165"/>
              <a:ext cx="3406858" cy="2308324"/>
              <a:chOff x="-173416" y="3806489"/>
              <a:chExt cx="2404826" cy="2308324"/>
            </a:xfrm>
          </p:grpSpPr>
          <p:sp>
            <p:nvSpPr>
              <p:cNvPr id="16" name="文本框 15">
                <a:extLst>
                  <a:ext uri="{FF2B5EF4-FFF2-40B4-BE49-F238E27FC236}">
                    <a16:creationId xmlns:a16="http://schemas.microsoft.com/office/drawing/2014/main" id="{058DADDC-4ED8-0D22-3F4D-1CD568548CC8}"/>
                  </a:ext>
                </a:extLst>
              </p:cNvPr>
              <p:cNvSpPr txBox="1"/>
              <p:nvPr/>
            </p:nvSpPr>
            <p:spPr>
              <a:xfrm>
                <a:off x="-173416" y="3806489"/>
                <a:ext cx="2404826" cy="2308324"/>
              </a:xfrm>
              <a:prstGeom prst="rect">
                <a:avLst/>
              </a:prstGeom>
              <a:noFill/>
            </p:spPr>
            <p:txBody>
              <a:bodyPr wrap="none" rtlCol="0">
                <a:spAutoFit/>
              </a:bodyPr>
              <a:lstStyle/>
              <a:p>
                <a:pPr algn="ctr"/>
                <a:r>
                  <a:rPr lang="en-US" altLang="zh-CN" sz="2400" dirty="0">
                    <a:latin typeface="Calibri" panose="020F0502020204030204" pitchFamily="34" charset="0"/>
                    <a:cs typeface="Calibri" panose="020F0502020204030204" pitchFamily="34" charset="0"/>
                  </a:rPr>
                  <a:t>wat + ching</a:t>
                </a:r>
              </a:p>
              <a:p>
                <a:pPr algn="ctr"/>
                <a:r>
                  <a:rPr kumimoji="1" lang="en-US" altLang="zh-CN" sz="2400" dirty="0" err="1">
                    <a:latin typeface="Calibri" panose="020F0502020204030204" pitchFamily="34" charset="0"/>
                    <a:cs typeface="Calibri" panose="020F0502020204030204" pitchFamily="34" charset="0"/>
                  </a:rPr>
                  <a:t>langu</a:t>
                </a:r>
                <a:r>
                  <a:rPr kumimoji="1" lang="en-US" altLang="zh-CN" sz="2400" dirty="0">
                    <a:latin typeface="Calibri" panose="020F0502020204030204" pitchFamily="34" charset="0"/>
                    <a:cs typeface="Calibri" panose="020F0502020204030204" pitchFamily="34" charset="0"/>
                  </a:rPr>
                  <a:t> + ages</a:t>
                </a:r>
              </a:p>
              <a:p>
                <a:pPr algn="ctr"/>
                <a:r>
                  <a:rPr lang="en-US" altLang="zh-CN" sz="2400" dirty="0">
                    <a:latin typeface="Calibri" panose="020F0502020204030204" pitchFamily="34" charset="0"/>
                    <a:cs typeface="Calibri" panose="020F0502020204030204" pitchFamily="34" charset="0"/>
                  </a:rPr>
                  <a:t>un + k + n + own</a:t>
                </a:r>
              </a:p>
              <a:p>
                <a:pPr algn="ctr"/>
                <a:r>
                  <a:rPr kumimoji="1" lang="en-US" altLang="zh-CN" sz="2400" dirty="0">
                    <a:latin typeface="Calibri" panose="020F0502020204030204" pitchFamily="34" charset="0"/>
                    <a:cs typeface="Calibri" panose="020F0502020204030204" pitchFamily="34" charset="0"/>
                  </a:rPr>
                  <a:t>se + as + ide</a:t>
                </a:r>
              </a:p>
              <a:p>
                <a:pPr algn="ctr"/>
                <a:r>
                  <a:rPr lang="en-US" altLang="zh-CN" sz="2400" dirty="0">
                    <a:latin typeface="Calibri" panose="020F0502020204030204" pitchFamily="34" charset="0"/>
                    <a:cs typeface="Calibri" panose="020F0502020204030204" pitchFamily="34" charset="0"/>
                  </a:rPr>
                  <a:t>ab + n + </a:t>
                </a:r>
                <a:r>
                  <a:rPr lang="en-US" altLang="zh-CN" sz="2400" dirty="0" err="1">
                    <a:latin typeface="Calibri" panose="020F0502020204030204" pitchFamily="34" charset="0"/>
                    <a:cs typeface="Calibri" panose="020F0502020204030204" pitchFamily="34" charset="0"/>
                  </a:rPr>
                  <a:t>orm</a:t>
                </a:r>
                <a:r>
                  <a:rPr lang="en-US" altLang="zh-CN" sz="2400" dirty="0">
                    <a:latin typeface="Calibri" panose="020F0502020204030204" pitchFamily="34" charset="0"/>
                    <a:cs typeface="Calibri" panose="020F0502020204030204" pitchFamily="34" charset="0"/>
                  </a:rPr>
                  <a:t>+ ally</a:t>
                </a:r>
              </a:p>
              <a:p>
                <a:pPr algn="ctr"/>
                <a:r>
                  <a:rPr kumimoji="1" lang="en-US" altLang="zh-CN" sz="2400" dirty="0" err="1">
                    <a:latin typeface="Calibri" panose="020F0502020204030204" pitchFamily="34" charset="0"/>
                    <a:cs typeface="Calibri" panose="020F0502020204030204" pitchFamily="34" charset="0"/>
                  </a:rPr>
                  <a:t>sa</a:t>
                </a:r>
                <a:r>
                  <a:rPr kumimoji="1" lang="en-US" altLang="zh-CN" sz="2400" dirty="0">
                    <a:latin typeface="Calibri" panose="020F0502020204030204" pitchFamily="34" charset="0"/>
                    <a:cs typeface="Calibri" panose="020F0502020204030204" pitchFamily="34" charset="0"/>
                  </a:rPr>
                  <a:t> + </a:t>
                </a:r>
                <a:r>
                  <a:rPr kumimoji="1" lang="en-US" altLang="zh-CN" sz="2400" dirty="0" err="1">
                    <a:latin typeface="Calibri" panose="020F0502020204030204" pitchFamily="34" charset="0"/>
                    <a:cs typeface="Calibri" panose="020F0502020204030204" pitchFamily="34" charset="0"/>
                  </a:rPr>
                  <a:t>vers</a:t>
                </a:r>
                <a:endParaRPr kumimoji="1" lang="zh-CN" altLang="en-US" sz="2400" dirty="0">
                  <a:latin typeface="Calibri" panose="020F0502020204030204" pitchFamily="34" charset="0"/>
                  <a:cs typeface="Calibri" panose="020F0502020204030204" pitchFamily="34" charset="0"/>
                </a:endParaRPr>
              </a:p>
            </p:txBody>
          </p:sp>
          <p:sp>
            <p:nvSpPr>
              <p:cNvPr id="30" name="矩形 29">
                <a:extLst>
                  <a:ext uri="{FF2B5EF4-FFF2-40B4-BE49-F238E27FC236}">
                    <a16:creationId xmlns:a16="http://schemas.microsoft.com/office/drawing/2014/main" id="{67EC68C5-F4B7-DA0F-0A18-670DEF8AFB49}"/>
                  </a:ext>
                </a:extLst>
              </p:cNvPr>
              <p:cNvSpPr/>
              <p:nvPr/>
            </p:nvSpPr>
            <p:spPr>
              <a:xfrm>
                <a:off x="191344" y="3806489"/>
                <a:ext cx="1689799" cy="2308324"/>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9" name="组合 8">
              <a:extLst>
                <a:ext uri="{FF2B5EF4-FFF2-40B4-BE49-F238E27FC236}">
                  <a16:creationId xmlns:a16="http://schemas.microsoft.com/office/drawing/2014/main" id="{12071CD5-638C-504F-19B2-D5CC63A1F21B}"/>
                </a:ext>
              </a:extLst>
            </p:cNvPr>
            <p:cNvGrpSpPr/>
            <p:nvPr/>
          </p:nvGrpSpPr>
          <p:grpSpPr>
            <a:xfrm>
              <a:off x="7907345" y="3761165"/>
              <a:ext cx="2187386" cy="2308324"/>
              <a:chOff x="181027" y="3806489"/>
              <a:chExt cx="1700116" cy="2308324"/>
            </a:xfrm>
          </p:grpSpPr>
          <p:sp>
            <p:nvSpPr>
              <p:cNvPr id="14" name="文本框 13">
                <a:extLst>
                  <a:ext uri="{FF2B5EF4-FFF2-40B4-BE49-F238E27FC236}">
                    <a16:creationId xmlns:a16="http://schemas.microsoft.com/office/drawing/2014/main" id="{C43E1A04-BA04-BD94-67C7-3FDD6CE7DB74}"/>
                  </a:ext>
                </a:extLst>
              </p:cNvPr>
              <p:cNvSpPr txBox="1"/>
              <p:nvPr/>
            </p:nvSpPr>
            <p:spPr>
              <a:xfrm>
                <a:off x="181027" y="3806489"/>
                <a:ext cx="1695936" cy="2308324"/>
              </a:xfrm>
              <a:prstGeom prst="rect">
                <a:avLst/>
              </a:prstGeom>
              <a:noFill/>
            </p:spPr>
            <p:txBody>
              <a:bodyPr wrap="none" rtlCol="0">
                <a:spAutoFit/>
              </a:bodyPr>
              <a:lstStyle/>
              <a:p>
                <a:pPr algn="ctr"/>
                <a:r>
                  <a:rPr lang="en-US" altLang="zh-CN" sz="2400" dirty="0">
                    <a:latin typeface="Calibri" panose="020F0502020204030204" pitchFamily="34" charset="0"/>
                    <a:cs typeface="Calibri" panose="020F0502020204030204" pitchFamily="34" charset="0"/>
                  </a:rPr>
                  <a:t>watch + </a:t>
                </a:r>
                <a:r>
                  <a:rPr lang="en-US" altLang="zh-CN" sz="2400" b="1" dirty="0">
                    <a:solidFill>
                      <a:srgbClr val="C00000"/>
                    </a:solidFill>
                    <a:latin typeface="Calibri" panose="020F0502020204030204" pitchFamily="34" charset="0"/>
                    <a:cs typeface="Calibri" panose="020F0502020204030204" pitchFamily="34" charset="0"/>
                  </a:rPr>
                  <a:t>ing</a:t>
                </a:r>
              </a:p>
              <a:p>
                <a:pPr algn="ctr"/>
                <a:r>
                  <a:rPr kumimoji="1" lang="en-US" altLang="zh-CN" sz="2400" dirty="0">
                    <a:latin typeface="Calibri" panose="020F0502020204030204" pitchFamily="34" charset="0"/>
                    <a:cs typeface="Calibri" panose="020F0502020204030204" pitchFamily="34" charset="0"/>
                  </a:rPr>
                  <a:t>language + </a:t>
                </a:r>
                <a:r>
                  <a:rPr lang="en-US" altLang="zh-CN" sz="2400" b="1" dirty="0">
                    <a:solidFill>
                      <a:srgbClr val="C00000"/>
                    </a:solidFill>
                    <a:latin typeface="Calibri" panose="020F0502020204030204" pitchFamily="34" charset="0"/>
                    <a:cs typeface="Calibri" panose="020F0502020204030204" pitchFamily="34" charset="0"/>
                  </a:rPr>
                  <a:t>s</a:t>
                </a:r>
              </a:p>
              <a:p>
                <a:pPr algn="ctr"/>
                <a:r>
                  <a:rPr lang="en-US" altLang="zh-CN" sz="2400" b="1" dirty="0">
                    <a:solidFill>
                      <a:srgbClr val="C00000"/>
                    </a:solidFill>
                    <a:latin typeface="Calibri" panose="020F0502020204030204" pitchFamily="34" charset="0"/>
                    <a:cs typeface="Calibri" panose="020F0502020204030204" pitchFamily="34" charset="0"/>
                  </a:rPr>
                  <a:t>un</a:t>
                </a:r>
                <a:r>
                  <a:rPr lang="en-US" altLang="zh-CN" sz="2400" dirty="0">
                    <a:latin typeface="Calibri" panose="020F0502020204030204" pitchFamily="34" charset="0"/>
                    <a:cs typeface="Calibri" panose="020F0502020204030204" pitchFamily="34" charset="0"/>
                  </a:rPr>
                  <a:t> + know + </a:t>
                </a:r>
                <a:r>
                  <a:rPr lang="en-US" altLang="zh-CN" sz="2400" b="1" dirty="0">
                    <a:solidFill>
                      <a:srgbClr val="C00000"/>
                    </a:solidFill>
                    <a:latin typeface="Calibri" panose="020F0502020204030204" pitchFamily="34" charset="0"/>
                    <a:cs typeface="Calibri" panose="020F0502020204030204" pitchFamily="34" charset="0"/>
                  </a:rPr>
                  <a:t>n</a:t>
                </a:r>
              </a:p>
              <a:p>
                <a:pPr algn="ctr"/>
                <a:r>
                  <a:rPr kumimoji="1" lang="en-US" altLang="zh-CN" sz="2400" dirty="0">
                    <a:latin typeface="Calibri" panose="020F0502020204030204" pitchFamily="34" charset="0"/>
                    <a:cs typeface="Calibri" panose="020F0502020204030204" pitchFamily="34" charset="0"/>
                  </a:rPr>
                  <a:t>sea + </a:t>
                </a:r>
                <a:r>
                  <a:rPr lang="en-US" altLang="zh-CN" sz="2400" b="1" dirty="0">
                    <a:solidFill>
                      <a:srgbClr val="C00000"/>
                    </a:solidFill>
                    <a:latin typeface="Calibri" panose="020F0502020204030204" pitchFamily="34" charset="0"/>
                    <a:cs typeface="Calibri" panose="020F0502020204030204" pitchFamily="34" charset="0"/>
                  </a:rPr>
                  <a:t>side</a:t>
                </a:r>
              </a:p>
              <a:p>
                <a:pPr algn="ctr"/>
                <a:r>
                  <a:rPr lang="en-US" altLang="zh-CN" sz="2400" b="1" dirty="0">
                    <a:solidFill>
                      <a:srgbClr val="C00000"/>
                    </a:solidFill>
                    <a:latin typeface="Calibri" panose="020F0502020204030204" pitchFamily="34" charset="0"/>
                    <a:cs typeface="Calibri" panose="020F0502020204030204" pitchFamily="34" charset="0"/>
                  </a:rPr>
                  <a:t>ab</a:t>
                </a:r>
                <a:r>
                  <a:rPr lang="en-US" altLang="zh-CN" sz="2400" dirty="0">
                    <a:latin typeface="Calibri" panose="020F0502020204030204" pitchFamily="34" charset="0"/>
                    <a:cs typeface="Calibri" panose="020F0502020204030204" pitchFamily="34" charset="0"/>
                  </a:rPr>
                  <a:t> + normal + </a:t>
                </a:r>
                <a:r>
                  <a:rPr lang="en-US" altLang="zh-CN" sz="2400" b="1" dirty="0" err="1">
                    <a:solidFill>
                      <a:srgbClr val="C00000"/>
                    </a:solidFill>
                    <a:latin typeface="Calibri" panose="020F0502020204030204" pitchFamily="34" charset="0"/>
                    <a:cs typeface="Calibri" panose="020F0502020204030204" pitchFamily="34" charset="0"/>
                  </a:rPr>
                  <a:t>ly</a:t>
                </a:r>
                <a:endParaRPr lang="en-US" altLang="zh-CN" sz="2400" b="1" dirty="0">
                  <a:solidFill>
                    <a:srgbClr val="C00000"/>
                  </a:solidFill>
                  <a:latin typeface="Calibri" panose="020F0502020204030204" pitchFamily="34" charset="0"/>
                  <a:cs typeface="Calibri" panose="020F0502020204030204" pitchFamily="34" charset="0"/>
                </a:endParaRPr>
              </a:p>
              <a:p>
                <a:pPr algn="ctr"/>
                <a:r>
                  <a:rPr kumimoji="1" lang="en-US" altLang="zh-CN" sz="2400" dirty="0">
                    <a:latin typeface="Calibri" panose="020F0502020204030204" pitchFamily="34" charset="0"/>
                    <a:cs typeface="Calibri" panose="020F0502020204030204" pitchFamily="34" charset="0"/>
                  </a:rPr>
                  <a:t>save + </a:t>
                </a:r>
                <a:r>
                  <a:rPr lang="en-US" altLang="zh-CN" sz="2400" b="1" dirty="0">
                    <a:solidFill>
                      <a:srgbClr val="C00000"/>
                    </a:solidFill>
                    <a:latin typeface="Calibri" panose="020F0502020204030204" pitchFamily="34" charset="0"/>
                    <a:cs typeface="Calibri" panose="020F0502020204030204" pitchFamily="34" charset="0"/>
                  </a:rPr>
                  <a:t>r</a:t>
                </a:r>
                <a:r>
                  <a:rPr kumimoji="1" lang="en-US" altLang="zh-CN" sz="2400" dirty="0">
                    <a:latin typeface="Calibri" panose="020F0502020204030204" pitchFamily="34" charset="0"/>
                    <a:cs typeface="Calibri" panose="020F0502020204030204" pitchFamily="34" charset="0"/>
                  </a:rPr>
                  <a:t> + </a:t>
                </a:r>
                <a:r>
                  <a:rPr lang="en-US" altLang="zh-CN" sz="2400" b="1" dirty="0">
                    <a:solidFill>
                      <a:srgbClr val="C00000"/>
                    </a:solidFill>
                    <a:latin typeface="Calibri" panose="020F0502020204030204" pitchFamily="34" charset="0"/>
                    <a:cs typeface="Calibri" panose="020F0502020204030204" pitchFamily="34" charset="0"/>
                  </a:rPr>
                  <a:t>s</a:t>
                </a:r>
                <a:endParaRPr lang="zh-CN" altLang="en-US" sz="2400" b="1" dirty="0">
                  <a:solidFill>
                    <a:srgbClr val="C00000"/>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8377DC5D-BB3E-C356-7056-2E8EE3122C2E}"/>
                  </a:ext>
                </a:extLst>
              </p:cNvPr>
              <p:cNvSpPr/>
              <p:nvPr/>
            </p:nvSpPr>
            <p:spPr>
              <a:xfrm>
                <a:off x="191344" y="3806489"/>
                <a:ext cx="1689799" cy="2308324"/>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 name="文本框 9">
              <a:extLst>
                <a:ext uri="{FF2B5EF4-FFF2-40B4-BE49-F238E27FC236}">
                  <a16:creationId xmlns:a16="http://schemas.microsoft.com/office/drawing/2014/main" id="{1124CA76-E815-C788-BA0E-31DBD7C1449C}"/>
                </a:ext>
              </a:extLst>
            </p:cNvPr>
            <p:cNvSpPr txBox="1"/>
            <p:nvPr/>
          </p:nvSpPr>
          <p:spPr>
            <a:xfrm>
              <a:off x="5089210" y="2917974"/>
              <a:ext cx="2733441" cy="769441"/>
            </a:xfrm>
            <a:prstGeom prst="rect">
              <a:avLst/>
            </a:prstGeom>
            <a:noFill/>
          </p:spPr>
          <p:txBody>
            <a:bodyPr wrap="none" rtlCol="0">
              <a:spAutoFit/>
            </a:bodyPr>
            <a:lstStyle/>
            <a:p>
              <a:r>
                <a:rPr lang="en-US" altLang="zh-CN" sz="2400" b="1" dirty="0">
                  <a:latin typeface="Arial" panose="020B0604020202020204" pitchFamily="34" charset="0"/>
                  <a:cs typeface="Arial" panose="020B0604020202020204" pitchFamily="34" charset="0"/>
                </a:rPr>
                <a:t>Frequency-based</a:t>
              </a:r>
            </a:p>
            <a:p>
              <a:r>
                <a:rPr lang="en-US" altLang="zh-CN" sz="2000" dirty="0">
                  <a:solidFill>
                    <a:schemeClr val="bg1">
                      <a:lumMod val="50000"/>
                    </a:schemeClr>
                  </a:solidFill>
                  <a:latin typeface="Arial" panose="020B0604020202020204" pitchFamily="34" charset="0"/>
                  <a:cs typeface="Arial" panose="020B0604020202020204" pitchFamily="34" charset="0"/>
                </a:rPr>
                <a:t>(</a:t>
              </a:r>
              <a:r>
                <a:rPr lang="en-US" altLang="zh-CN" sz="2000" dirty="0" err="1">
                  <a:solidFill>
                    <a:schemeClr val="bg1">
                      <a:lumMod val="50000"/>
                    </a:schemeClr>
                  </a:solidFill>
                  <a:latin typeface="Arial" panose="020B0604020202020204" pitchFamily="34" charset="0"/>
                  <a:cs typeface="Arial" panose="020B0604020202020204" pitchFamily="34" charset="0"/>
                </a:rPr>
                <a:t>Sennrich</a:t>
              </a:r>
              <a:r>
                <a:rPr lang="en-US" altLang="zh-CN" sz="2000" dirty="0">
                  <a:solidFill>
                    <a:schemeClr val="bg1">
                      <a:lumMod val="50000"/>
                    </a:schemeClr>
                  </a:solidFill>
                  <a:latin typeface="Arial" panose="020B0604020202020204" pitchFamily="34" charset="0"/>
                  <a:cs typeface="Arial" panose="020B0604020202020204" pitchFamily="34" charset="0"/>
                </a:rPr>
                <a:t>+ 16)</a:t>
              </a:r>
              <a:endParaRPr lang="zh-CN" altLang="en-US" sz="2000" dirty="0">
                <a:solidFill>
                  <a:schemeClr val="bg1">
                    <a:lumMod val="50000"/>
                  </a:schemeClr>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6107F728-E459-5A21-002A-60FD1B4D8356}"/>
                </a:ext>
              </a:extLst>
            </p:cNvPr>
            <p:cNvSpPr txBox="1"/>
            <p:nvPr/>
          </p:nvSpPr>
          <p:spPr>
            <a:xfrm>
              <a:off x="7896200" y="2917974"/>
              <a:ext cx="3669594" cy="769441"/>
            </a:xfrm>
            <a:prstGeom prst="rect">
              <a:avLst/>
            </a:prstGeom>
            <a:noFill/>
          </p:spPr>
          <p:txBody>
            <a:bodyPr wrap="none" rtlCol="0">
              <a:spAutoFit/>
            </a:bodyPr>
            <a:lstStyle/>
            <a:p>
              <a:r>
                <a:rPr lang="en-US" altLang="zh-CN" sz="2400" b="1" dirty="0">
                  <a:latin typeface="Arial" panose="020B0604020202020204" pitchFamily="34" charset="0"/>
                  <a:cs typeface="Arial" panose="020B0604020202020204" pitchFamily="34" charset="0"/>
                </a:rPr>
                <a:t>Linguistically Motivated</a:t>
              </a:r>
              <a:endParaRPr lang="en-US" altLang="zh-CN" sz="2000" b="1" dirty="0">
                <a:latin typeface="Arial" panose="020B0604020202020204" pitchFamily="34" charset="0"/>
                <a:cs typeface="Arial" panose="020B0604020202020204" pitchFamily="34" charset="0"/>
              </a:endParaRPr>
            </a:p>
            <a:p>
              <a:r>
                <a:rPr lang="en-US" altLang="zh-CN" sz="2000" dirty="0">
                  <a:solidFill>
                    <a:schemeClr val="bg1">
                      <a:lumMod val="50000"/>
                    </a:schemeClr>
                  </a:solidFill>
                  <a:latin typeface="Arial" panose="020B0604020202020204" pitchFamily="34" charset="0"/>
                  <a:cs typeface="Arial" panose="020B0604020202020204" pitchFamily="34" charset="0"/>
                </a:rPr>
                <a:t>(Song+ 22, Song+ 23)</a:t>
              </a:r>
              <a:endParaRPr lang="zh-CN" altLang="en-US" sz="2000" dirty="0">
                <a:solidFill>
                  <a:schemeClr val="bg1">
                    <a:lumMod val="50000"/>
                  </a:schemeClr>
                </a:solidFill>
                <a:latin typeface="Arial" panose="020B0604020202020204" pitchFamily="34" charset="0"/>
                <a:cs typeface="Arial" panose="020B0604020202020204" pitchFamily="34" charset="0"/>
              </a:endParaRPr>
            </a:p>
          </p:txBody>
        </p:sp>
        <p:cxnSp>
          <p:nvCxnSpPr>
            <p:cNvPr id="12" name="直线箭头连接符 11">
              <a:extLst>
                <a:ext uri="{FF2B5EF4-FFF2-40B4-BE49-F238E27FC236}">
                  <a16:creationId xmlns:a16="http://schemas.microsoft.com/office/drawing/2014/main" id="{EDABE31D-5AA8-A37A-F6B8-842B26FA217D}"/>
                </a:ext>
              </a:extLst>
            </p:cNvPr>
            <p:cNvCxnSpPr>
              <a:stCxn id="32" idx="3"/>
              <a:endCxn id="30" idx="1"/>
            </p:cNvCxnSpPr>
            <p:nvPr/>
          </p:nvCxnSpPr>
          <p:spPr>
            <a:xfrm>
              <a:off x="3431163" y="4915327"/>
              <a:ext cx="17419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73026E7-21DE-BC34-FCB3-25CD02D22640}"/>
                </a:ext>
              </a:extLst>
            </p:cNvPr>
            <p:cNvSpPr txBox="1"/>
            <p:nvPr/>
          </p:nvSpPr>
          <p:spPr>
            <a:xfrm>
              <a:off x="3496706" y="4542696"/>
              <a:ext cx="1668214" cy="400110"/>
            </a:xfrm>
            <a:prstGeom prst="rect">
              <a:avLst/>
            </a:prstGeom>
            <a:noFill/>
          </p:spPr>
          <p:txBody>
            <a:bodyPr wrap="none" rtlCol="0">
              <a:spAutoFit/>
            </a:bodyPr>
            <a:lstStyle/>
            <a:p>
              <a:r>
                <a:rPr kumimoji="1" lang="en-US" altLang="zh-CN" sz="2000" dirty="0"/>
                <a:t>Segmentation</a:t>
              </a:r>
              <a:endParaRPr kumimoji="1" lang="zh-CN" altLang="en-US" sz="2000" dirty="0"/>
            </a:p>
          </p:txBody>
        </p:sp>
      </p:grpSp>
    </p:spTree>
    <p:extLst>
      <p:ext uri="{BB962C8B-B14F-4D97-AF65-F5344CB8AC3E}">
        <p14:creationId xmlns:p14="http://schemas.microsoft.com/office/powerpoint/2010/main" val="466697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EF8-D1C3-C817-760B-C54C789BDC3A}"/>
              </a:ext>
            </a:extLst>
          </p:cNvPr>
          <p:cNvSpPr>
            <a:spLocks noGrp="1"/>
          </p:cNvSpPr>
          <p:nvPr>
            <p:ph type="title"/>
          </p:nvPr>
        </p:nvSpPr>
        <p:spPr/>
        <p:txBody>
          <a:bodyPr/>
          <a:lstStyle/>
          <a:p>
            <a:r>
              <a:rPr kumimoji="1" lang="en-US" altLang="zh-CN" dirty="0"/>
              <a:t>Subword Segmentation: Method (1/2)</a:t>
            </a:r>
            <a:endParaRPr kumimoji="1" lang="zh-CN" altLang="en-US" dirty="0"/>
          </a:p>
        </p:txBody>
      </p:sp>
      <p:sp>
        <p:nvSpPr>
          <p:cNvPr id="3" name="内容占位符 2">
            <a:extLst>
              <a:ext uri="{FF2B5EF4-FFF2-40B4-BE49-F238E27FC236}">
                <a16:creationId xmlns:a16="http://schemas.microsoft.com/office/drawing/2014/main" id="{1664C5F0-D124-9D5F-15BA-D4F0C586C29F}"/>
              </a:ext>
            </a:extLst>
          </p:cNvPr>
          <p:cNvSpPr>
            <a:spLocks noGrp="1"/>
          </p:cNvSpPr>
          <p:nvPr>
            <p:ph idx="1"/>
          </p:nvPr>
        </p:nvSpPr>
        <p:spPr>
          <a:xfrm>
            <a:off x="180000" y="850257"/>
            <a:ext cx="11820656" cy="1913455"/>
          </a:xfrm>
        </p:spPr>
        <p:txBody>
          <a:bodyPr>
            <a:normAutofit/>
          </a:bodyPr>
          <a:lstStyle/>
          <a:p>
            <a:r>
              <a:rPr lang="en-US" altLang="zh-CN" dirty="0">
                <a:solidFill>
                  <a:schemeClr val="tx1"/>
                </a:solidFill>
              </a:rPr>
              <a:t>Dynamic Programming Encoding (DPE)</a:t>
            </a:r>
            <a:r>
              <a:rPr lang="en-US" altLang="zh-CN" baseline="30000" dirty="0">
                <a:solidFill>
                  <a:schemeClr val="bg1">
                    <a:lumMod val="50000"/>
                  </a:schemeClr>
                </a:solidFill>
              </a:rPr>
              <a:t>[2]</a:t>
            </a:r>
            <a:r>
              <a:rPr lang="en-US" altLang="zh-CN" dirty="0">
                <a:solidFill>
                  <a:schemeClr val="bg1">
                    <a:lumMod val="50000"/>
                  </a:schemeClr>
                </a:solidFill>
              </a:rPr>
              <a:t> </a:t>
            </a:r>
            <a:r>
              <a:rPr lang="en-US" altLang="zh-CN" dirty="0">
                <a:solidFill>
                  <a:schemeClr val="tx1"/>
                </a:solidFill>
              </a:rPr>
              <a:t>is a neural segmenter trained on </a:t>
            </a:r>
            <a:r>
              <a:rPr lang="en-US" altLang="zh-CN" b="1" dirty="0">
                <a:solidFill>
                  <a:schemeClr val="tx1"/>
                </a:solidFill>
              </a:rPr>
              <a:t>parallel sentences</a:t>
            </a:r>
            <a:r>
              <a:rPr lang="en-US" altLang="zh-CN" dirty="0">
                <a:solidFill>
                  <a:schemeClr val="tx1"/>
                </a:solidFill>
              </a:rPr>
              <a:t>.</a:t>
            </a:r>
          </a:p>
          <a:p>
            <a:pPr lvl="1"/>
            <a:r>
              <a:rPr lang="en-US" altLang="zh-CN" dirty="0"/>
              <a:t>It maximizes the marginal likelihood of the </a:t>
            </a:r>
            <a:r>
              <a:rPr lang="en-US" altLang="zh-CN" b="1" dirty="0"/>
              <a:t>target sentence</a:t>
            </a:r>
            <a:r>
              <a:rPr lang="en-US" altLang="zh-CN" dirty="0"/>
              <a:t>.</a:t>
            </a:r>
          </a:p>
        </p:txBody>
      </p:sp>
      <p:sp>
        <p:nvSpPr>
          <p:cNvPr id="4" name="灯片编号占位符 3">
            <a:extLst>
              <a:ext uri="{FF2B5EF4-FFF2-40B4-BE49-F238E27FC236}">
                <a16:creationId xmlns:a16="http://schemas.microsoft.com/office/drawing/2014/main" id="{0BCE7134-E626-8FA5-908A-FA1D7E5A3467}"/>
              </a:ext>
            </a:extLst>
          </p:cNvPr>
          <p:cNvSpPr>
            <a:spLocks noGrp="1"/>
          </p:cNvSpPr>
          <p:nvPr>
            <p:ph type="sldNum" sz="quarter" idx="4"/>
          </p:nvPr>
        </p:nvSpPr>
        <p:spPr/>
        <p:txBody>
          <a:bodyPr/>
          <a:lstStyle/>
          <a:p>
            <a:fld id="{6C8141C0-FF0A-46C4-A881-8E3732AB5F4E}" type="slidenum">
              <a:rPr lang="ja-JP" altLang="en-US" smtClean="0"/>
              <a:pPr/>
              <a:t>9</a:t>
            </a:fld>
            <a:endParaRPr lang="ja-JP" altLang="en-US" dirty="0"/>
          </a:p>
        </p:txBody>
      </p:sp>
      <p:grpSp>
        <p:nvGrpSpPr>
          <p:cNvPr id="5" name="组合 4">
            <a:extLst>
              <a:ext uri="{FF2B5EF4-FFF2-40B4-BE49-F238E27FC236}">
                <a16:creationId xmlns:a16="http://schemas.microsoft.com/office/drawing/2014/main" id="{EE8E98AC-8ED7-EE32-F41B-C6469E6A457E}"/>
              </a:ext>
            </a:extLst>
          </p:cNvPr>
          <p:cNvGrpSpPr/>
          <p:nvPr/>
        </p:nvGrpSpPr>
        <p:grpSpPr>
          <a:xfrm>
            <a:off x="1775520" y="2763712"/>
            <a:ext cx="8310168" cy="3432464"/>
            <a:chOff x="200382" y="3425536"/>
            <a:chExt cx="8310168" cy="3432464"/>
          </a:xfrm>
        </p:grpSpPr>
        <p:pic>
          <p:nvPicPr>
            <p:cNvPr id="6" name="图片 5">
              <a:extLst>
                <a:ext uri="{FF2B5EF4-FFF2-40B4-BE49-F238E27FC236}">
                  <a16:creationId xmlns:a16="http://schemas.microsoft.com/office/drawing/2014/main" id="{8C61ED43-0562-3F6B-F70A-547814675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3425536"/>
              <a:ext cx="5904656" cy="3432464"/>
            </a:xfrm>
            <a:prstGeom prst="rect">
              <a:avLst/>
            </a:prstGeom>
          </p:spPr>
        </p:pic>
        <p:sp>
          <p:nvSpPr>
            <p:cNvPr id="7" name="矩形 6">
              <a:extLst>
                <a:ext uri="{FF2B5EF4-FFF2-40B4-BE49-F238E27FC236}">
                  <a16:creationId xmlns:a16="http://schemas.microsoft.com/office/drawing/2014/main" id="{C9CA6671-03BB-B2E4-BAD9-584D52957122}"/>
                </a:ext>
              </a:extLst>
            </p:cNvPr>
            <p:cNvSpPr/>
            <p:nvPr/>
          </p:nvSpPr>
          <p:spPr>
            <a:xfrm>
              <a:off x="2312260" y="6202800"/>
              <a:ext cx="2592288" cy="6495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62A402E4-9E3A-87C7-C8E4-9FCDBE0E134A}"/>
                </a:ext>
              </a:extLst>
            </p:cNvPr>
            <p:cNvSpPr txBox="1"/>
            <p:nvPr/>
          </p:nvSpPr>
          <p:spPr>
            <a:xfrm>
              <a:off x="2239088" y="6412686"/>
              <a:ext cx="2738631" cy="369332"/>
            </a:xfrm>
            <a:prstGeom prst="rect">
              <a:avLst/>
            </a:prstGeom>
            <a:noFill/>
            <a:ln>
              <a:solidFill>
                <a:schemeClr val="accent1">
                  <a:shade val="15000"/>
                </a:schemeClr>
              </a:solidFill>
              <a:prstDash val="dash"/>
            </a:ln>
          </p:spPr>
          <p:txBody>
            <a:bodyPr wrap="square" rtlCol="0">
              <a:spAutoFit/>
            </a:bodyPr>
            <a:lstStyle/>
            <a:p>
              <a:r>
                <a:rPr kumimoji="1" lang="zh-CN" altLang="en-US" dirty="0">
                  <a:latin typeface="Meiryo" panose="020B0604030504040204" pitchFamily="34" charset="-128"/>
                  <a:ea typeface="Meiryo" panose="020B0604030504040204" pitchFamily="34" charset="-128"/>
                </a:rPr>
                <a:t>彼はテレビを見ています。</a:t>
              </a:r>
            </a:p>
          </p:txBody>
        </p:sp>
        <p:sp>
          <p:nvSpPr>
            <p:cNvPr id="9" name="文本框 8">
              <a:extLst>
                <a:ext uri="{FF2B5EF4-FFF2-40B4-BE49-F238E27FC236}">
                  <a16:creationId xmlns:a16="http://schemas.microsoft.com/office/drawing/2014/main" id="{C14C51FA-AB26-7195-F4A5-551B318C12EC}"/>
                </a:ext>
              </a:extLst>
            </p:cNvPr>
            <p:cNvSpPr txBox="1"/>
            <p:nvPr/>
          </p:nvSpPr>
          <p:spPr>
            <a:xfrm>
              <a:off x="200382" y="6381328"/>
              <a:ext cx="1891800" cy="369332"/>
            </a:xfrm>
            <a:prstGeom prst="rect">
              <a:avLst/>
            </a:prstGeom>
            <a:noFill/>
          </p:spPr>
          <p:txBody>
            <a:bodyPr wrap="none" rtlCol="0">
              <a:spAutoFit/>
            </a:bodyPr>
            <a:lstStyle/>
            <a:p>
              <a:r>
                <a:rPr kumimoji="1" lang="en-US" altLang="zh-CN" b="1" dirty="0"/>
                <a:t>Parallel sentences</a:t>
              </a:r>
              <a:endParaRPr kumimoji="1" lang="zh-CN" altLang="en-US" b="1" dirty="0"/>
            </a:p>
          </p:txBody>
        </p:sp>
        <p:sp>
          <p:nvSpPr>
            <p:cNvPr id="10" name="矩形 9">
              <a:extLst>
                <a:ext uri="{FF2B5EF4-FFF2-40B4-BE49-F238E27FC236}">
                  <a16:creationId xmlns:a16="http://schemas.microsoft.com/office/drawing/2014/main" id="{464F59DF-AA6E-3002-DB1B-AD5F1C6F4565}"/>
                </a:ext>
              </a:extLst>
            </p:cNvPr>
            <p:cNvSpPr/>
            <p:nvPr/>
          </p:nvSpPr>
          <p:spPr>
            <a:xfrm>
              <a:off x="5262522" y="6208440"/>
              <a:ext cx="329422" cy="6495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箭头连接符 10">
              <a:extLst>
                <a:ext uri="{FF2B5EF4-FFF2-40B4-BE49-F238E27FC236}">
                  <a16:creationId xmlns:a16="http://schemas.microsoft.com/office/drawing/2014/main" id="{1CD457BC-F3E8-8B8E-6A37-CD94F48B05BB}"/>
                </a:ext>
              </a:extLst>
            </p:cNvPr>
            <p:cNvCxnSpPr>
              <a:cxnSpLocks/>
              <a:stCxn id="10" idx="0"/>
            </p:cNvCxnSpPr>
            <p:nvPr/>
          </p:nvCxnSpPr>
          <p:spPr>
            <a:xfrm>
              <a:off x="5427233" y="6208440"/>
              <a:ext cx="0" cy="288000"/>
            </a:xfrm>
            <a:prstGeom prst="straightConnector1">
              <a:avLst/>
            </a:prstGeom>
            <a:ln w="15875">
              <a:solidFill>
                <a:schemeClr val="tx1"/>
              </a:solidFill>
              <a:headEnd type="triangle" w="sm" len="sm"/>
              <a:tailEnd type="none" w="sm" len="med"/>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8EDD3A4-2C2D-70F3-2685-5729CA7E104D}"/>
                </a:ext>
              </a:extLst>
            </p:cNvPr>
            <p:cNvSpPr txBox="1"/>
            <p:nvPr/>
          </p:nvSpPr>
          <p:spPr>
            <a:xfrm>
              <a:off x="5248580" y="6392957"/>
              <a:ext cx="343364" cy="369332"/>
            </a:xfrm>
            <a:prstGeom prst="rect">
              <a:avLst/>
            </a:prstGeom>
            <a:noFill/>
          </p:spPr>
          <p:txBody>
            <a:bodyPr wrap="none" rtlCol="0">
              <a:spAutoFit/>
            </a:bodyPr>
            <a:lstStyle/>
            <a:p>
              <a:r>
                <a:rPr kumimoji="1" lang="en-US" altLang="zh-CN" dirty="0"/>
                <a:t>…</a:t>
              </a:r>
              <a:endParaRPr kumimoji="1" lang="zh-CN" altLang="en-US" dirty="0"/>
            </a:p>
          </p:txBody>
        </p:sp>
        <p:sp>
          <p:nvSpPr>
            <p:cNvPr id="13" name="文本框 12">
              <a:extLst>
                <a:ext uri="{FF2B5EF4-FFF2-40B4-BE49-F238E27FC236}">
                  <a16:creationId xmlns:a16="http://schemas.microsoft.com/office/drawing/2014/main" id="{E0C66F40-7B23-D2C4-67E5-D81B649A75D1}"/>
                </a:ext>
              </a:extLst>
            </p:cNvPr>
            <p:cNvSpPr txBox="1"/>
            <p:nvPr/>
          </p:nvSpPr>
          <p:spPr>
            <a:xfrm>
              <a:off x="8167186" y="6392957"/>
              <a:ext cx="343364" cy="369332"/>
            </a:xfrm>
            <a:prstGeom prst="rect">
              <a:avLst/>
            </a:prstGeom>
            <a:noFill/>
          </p:spPr>
          <p:txBody>
            <a:bodyPr wrap="none" rtlCol="0">
              <a:spAutoFit/>
            </a:bodyPr>
            <a:lstStyle/>
            <a:p>
              <a:r>
                <a:rPr kumimoji="1" lang="en-US" altLang="zh-CN" dirty="0"/>
                <a:t>…</a:t>
              </a:r>
              <a:endParaRPr kumimoji="1" lang="zh-CN" altLang="en-US" dirty="0"/>
            </a:p>
          </p:txBody>
        </p:sp>
        <p:sp>
          <p:nvSpPr>
            <p:cNvPr id="14" name="文本框 13">
              <a:extLst>
                <a:ext uri="{FF2B5EF4-FFF2-40B4-BE49-F238E27FC236}">
                  <a16:creationId xmlns:a16="http://schemas.microsoft.com/office/drawing/2014/main" id="{4C268093-0E15-32FD-02F9-9BECBC725C62}"/>
                </a:ext>
              </a:extLst>
            </p:cNvPr>
            <p:cNvSpPr txBox="1"/>
            <p:nvPr/>
          </p:nvSpPr>
          <p:spPr>
            <a:xfrm>
              <a:off x="4561184" y="3933056"/>
              <a:ext cx="343364" cy="369332"/>
            </a:xfrm>
            <a:prstGeom prst="rect">
              <a:avLst/>
            </a:prstGeom>
            <a:noFill/>
          </p:spPr>
          <p:txBody>
            <a:bodyPr wrap="none" rtlCol="0">
              <a:spAutoFit/>
            </a:bodyPr>
            <a:lstStyle/>
            <a:p>
              <a:r>
                <a:rPr kumimoji="1" lang="en-US" altLang="zh-CN" dirty="0"/>
                <a:t>…</a:t>
              </a:r>
              <a:endParaRPr kumimoji="1" lang="zh-CN" altLang="en-US" dirty="0"/>
            </a:p>
          </p:txBody>
        </p:sp>
        <p:sp>
          <p:nvSpPr>
            <p:cNvPr id="15" name="文本框 14">
              <a:extLst>
                <a:ext uri="{FF2B5EF4-FFF2-40B4-BE49-F238E27FC236}">
                  <a16:creationId xmlns:a16="http://schemas.microsoft.com/office/drawing/2014/main" id="{58D11769-5774-4DB4-1638-1AB48FDAD639}"/>
                </a:ext>
              </a:extLst>
            </p:cNvPr>
            <p:cNvSpPr txBox="1"/>
            <p:nvPr/>
          </p:nvSpPr>
          <p:spPr>
            <a:xfrm>
              <a:off x="8151465" y="3933056"/>
              <a:ext cx="343364" cy="369332"/>
            </a:xfrm>
            <a:prstGeom prst="rect">
              <a:avLst/>
            </a:prstGeom>
            <a:noFill/>
          </p:spPr>
          <p:txBody>
            <a:bodyPr wrap="none" rtlCol="0">
              <a:spAutoFit/>
            </a:bodyPr>
            <a:lstStyle/>
            <a:p>
              <a:r>
                <a:rPr kumimoji="1" lang="en-US" altLang="zh-CN" dirty="0"/>
                <a:t>…</a:t>
              </a:r>
              <a:endParaRPr kumimoji="1" lang="zh-CN" altLang="en-US" dirty="0"/>
            </a:p>
          </p:txBody>
        </p:sp>
        <p:cxnSp>
          <p:nvCxnSpPr>
            <p:cNvPr id="16" name="直线箭头连接符 15">
              <a:extLst>
                <a:ext uri="{FF2B5EF4-FFF2-40B4-BE49-F238E27FC236}">
                  <a16:creationId xmlns:a16="http://schemas.microsoft.com/office/drawing/2014/main" id="{4EE244EC-1251-15FA-F9A2-4A0FCAF058E4}"/>
                </a:ext>
              </a:extLst>
            </p:cNvPr>
            <p:cNvCxnSpPr>
              <a:cxnSpLocks/>
            </p:cNvCxnSpPr>
            <p:nvPr/>
          </p:nvCxnSpPr>
          <p:spPr>
            <a:xfrm flipV="1">
              <a:off x="3575720" y="6202800"/>
              <a:ext cx="1" cy="1901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文本框 17">
            <a:extLst>
              <a:ext uri="{FF2B5EF4-FFF2-40B4-BE49-F238E27FC236}">
                <a16:creationId xmlns:a16="http://schemas.microsoft.com/office/drawing/2014/main" id="{C3CF9EF0-E2D1-B363-CD27-E94D385D3BE1}"/>
              </a:ext>
            </a:extLst>
          </p:cNvPr>
          <p:cNvSpPr txBox="1"/>
          <p:nvPr/>
        </p:nvSpPr>
        <p:spPr>
          <a:xfrm>
            <a:off x="-7650" y="6577607"/>
            <a:ext cx="9272002" cy="307777"/>
          </a:xfrm>
          <a:prstGeom prst="rect">
            <a:avLst/>
          </a:prstGeom>
          <a:noFill/>
        </p:spPr>
        <p:txBody>
          <a:bodyPr wrap="square">
            <a:spAutoFit/>
          </a:bodyPr>
          <a:lstStyle/>
          <a:p>
            <a:pPr marL="0" indent="0">
              <a:buNone/>
            </a:pPr>
            <a:r>
              <a:rPr lang="en-US" altLang="zh-CN" sz="1400" dirty="0">
                <a:solidFill>
                  <a:schemeClr val="tx1">
                    <a:lumMod val="50000"/>
                    <a:lumOff val="50000"/>
                  </a:schemeClr>
                </a:solidFill>
              </a:rPr>
              <a:t>[2] Dynamic Programming Encoding for Subword Segmentation in Neural Machine Translation</a:t>
            </a:r>
          </a:p>
        </p:txBody>
      </p:sp>
    </p:spTree>
    <p:extLst>
      <p:ext uri="{BB962C8B-B14F-4D97-AF65-F5344CB8AC3E}">
        <p14:creationId xmlns:p14="http://schemas.microsoft.com/office/powerpoint/2010/main" val="27666434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yoto-u">
  <a:themeElements>
    <a:clrScheme name="Kyoto University">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ジャパネスク">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kyoto-u</Template>
  <TotalTime>82532</TotalTime>
  <Words>2623</Words>
  <Application>Microsoft Macintosh PowerPoint</Application>
  <PresentationFormat>宽屏</PresentationFormat>
  <Paragraphs>582</Paragraphs>
  <Slides>53</Slides>
  <Notes>53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53</vt:i4>
      </vt:variant>
    </vt:vector>
  </HeadingPairs>
  <TitlesOfParts>
    <vt:vector size="61" baseType="lpstr">
      <vt:lpstr>Meiryo</vt:lpstr>
      <vt:lpstr>Arial</vt:lpstr>
      <vt:lpstr>Arial</vt:lpstr>
      <vt:lpstr>Bangla MN</vt:lpstr>
      <vt:lpstr>Calibri</vt:lpstr>
      <vt:lpstr>Helvetica</vt:lpstr>
      <vt:lpstr>Wingdings</vt:lpstr>
      <vt:lpstr>kyoto-u</vt:lpstr>
      <vt:lpstr>PowerPoint 演示文稿</vt:lpstr>
      <vt:lpstr>Roadmap</vt:lpstr>
      <vt:lpstr>Inject Linguistic Knowledge into Data</vt:lpstr>
      <vt:lpstr>Word Segmentation: Motivation</vt:lpstr>
      <vt:lpstr>Word Segmentation: Example</vt:lpstr>
      <vt:lpstr>Word Segmentation: Improvements</vt:lpstr>
      <vt:lpstr>Conventional Subword Segmentation</vt:lpstr>
      <vt:lpstr>Linguistically Motivated Subword Segmentation</vt:lpstr>
      <vt:lpstr>Subword Segmentation: Method (1/2)</vt:lpstr>
      <vt:lpstr>Subword Segmentation: Method (2/2)</vt:lpstr>
      <vt:lpstr>Subword Segmentation: Training and Decoding</vt:lpstr>
      <vt:lpstr>Subword Segmentation: Examples (1/2)</vt:lpstr>
      <vt:lpstr>Subword Segmentation: Examples (2/2)</vt:lpstr>
      <vt:lpstr>Character Decomposition: Motivation</vt:lpstr>
      <vt:lpstr>Character Decomposition: Method</vt:lpstr>
      <vt:lpstr>Character Decomposition: Results</vt:lpstr>
      <vt:lpstr>Using Data in Related Languages</vt:lpstr>
      <vt:lpstr>Script Mapping of Characters</vt:lpstr>
      <vt:lpstr>Script Mapping by Romanization</vt:lpstr>
      <vt:lpstr>MT Performance using Romanization</vt:lpstr>
      <vt:lpstr>Grammar Mapping</vt:lpstr>
      <vt:lpstr>Grammar Mapping</vt:lpstr>
      <vt:lpstr>Summary</vt:lpstr>
      <vt:lpstr>Open Questions</vt:lpstr>
      <vt:lpstr>References</vt:lpstr>
      <vt:lpstr>PowerPoint 演示文稿</vt:lpstr>
      <vt:lpstr>Decoding</vt:lpstr>
      <vt:lpstr>String to Syntactic Tree: Overview</vt:lpstr>
      <vt:lpstr>String to Syntactic Tree: Method</vt:lpstr>
      <vt:lpstr>String to Syntactic Tree: Results</vt:lpstr>
      <vt:lpstr>String to Any Tree: Overview</vt:lpstr>
      <vt:lpstr>String to Any Tree: Method</vt:lpstr>
      <vt:lpstr>String to Any Tree: Results</vt:lpstr>
      <vt:lpstr>Syntax-guided Generation: Overview</vt:lpstr>
      <vt:lpstr>Syntax-guided Generation: Method</vt:lpstr>
      <vt:lpstr>Case Study</vt:lpstr>
      <vt:lpstr>Summary</vt:lpstr>
      <vt:lpstr>References</vt:lpstr>
      <vt:lpstr>PowerPoint 演示文稿</vt:lpstr>
      <vt:lpstr>Evaluation</vt:lpstr>
      <vt:lpstr>Linguistic Evaluation Benchmark</vt:lpstr>
      <vt:lpstr>Linguistic Evaluation Benchmark: Construction</vt:lpstr>
      <vt:lpstr>Linguistic Evaluation Benchmark: Category</vt:lpstr>
      <vt:lpstr>Linguistic Evaluation on the MT Output of GPT-4</vt:lpstr>
      <vt:lpstr>Linguistic Evaluation on Metrics</vt:lpstr>
      <vt:lpstr>Linguistic Evaluation on Context-Aware MT</vt:lpstr>
      <vt:lpstr>Phenomena in Context-Aware MT (1/3)</vt:lpstr>
      <vt:lpstr>Phenomena in Context-Aware MT (2/3)</vt:lpstr>
      <vt:lpstr>Phenomena in Context-Aware MT (3/3)</vt:lpstr>
      <vt:lpstr>Context-Aware MT: Method</vt:lpstr>
      <vt:lpstr>Context-Aware MT: Results</vt:lpstr>
      <vt:lpstr>Summary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京都大学非公式 パワーポイントテンプレート</dc:title>
  <dc:creator>PC-A404</dc:creator>
  <cp:lastModifiedBy>宋 海越</cp:lastModifiedBy>
  <cp:revision>6000</cp:revision>
  <cp:lastPrinted>2024-05-15T05:53:12Z</cp:lastPrinted>
  <dcterms:created xsi:type="dcterms:W3CDTF">2020-02-17T06:16:41Z</dcterms:created>
  <dcterms:modified xsi:type="dcterms:W3CDTF">2024-06-27T07:26:23Z</dcterms:modified>
</cp:coreProperties>
</file>